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58"/>
  </p:notesMasterIdLst>
  <p:sldIdLst>
    <p:sldId id="854" r:id="rId2"/>
    <p:sldId id="813" r:id="rId3"/>
    <p:sldId id="840" r:id="rId4"/>
    <p:sldId id="841" r:id="rId5"/>
    <p:sldId id="842" r:id="rId6"/>
    <p:sldId id="835" r:id="rId7"/>
    <p:sldId id="837" r:id="rId8"/>
    <p:sldId id="815" r:id="rId9"/>
    <p:sldId id="814" r:id="rId10"/>
    <p:sldId id="839" r:id="rId11"/>
    <p:sldId id="817" r:id="rId12"/>
    <p:sldId id="843" r:id="rId13"/>
    <p:sldId id="293" r:id="rId14"/>
    <p:sldId id="294" r:id="rId15"/>
    <p:sldId id="812" r:id="rId16"/>
    <p:sldId id="829" r:id="rId17"/>
    <p:sldId id="851" r:id="rId18"/>
    <p:sldId id="805" r:id="rId19"/>
    <p:sldId id="807" r:id="rId20"/>
    <p:sldId id="852" r:id="rId21"/>
    <p:sldId id="744" r:id="rId22"/>
    <p:sldId id="828" r:id="rId23"/>
    <p:sldId id="827" r:id="rId24"/>
    <p:sldId id="700" r:id="rId25"/>
    <p:sldId id="701" r:id="rId26"/>
    <p:sldId id="830" r:id="rId27"/>
    <p:sldId id="766" r:id="rId28"/>
    <p:sldId id="769" r:id="rId29"/>
    <p:sldId id="844" r:id="rId30"/>
    <p:sldId id="845" r:id="rId31"/>
    <p:sldId id="834" r:id="rId32"/>
    <p:sldId id="846" r:id="rId33"/>
    <p:sldId id="670" r:id="rId34"/>
    <p:sldId id="847" r:id="rId35"/>
    <p:sldId id="848" r:id="rId36"/>
    <p:sldId id="832" r:id="rId37"/>
    <p:sldId id="393" r:id="rId38"/>
    <p:sldId id="824" r:id="rId39"/>
    <p:sldId id="376" r:id="rId40"/>
    <p:sldId id="295" r:id="rId41"/>
    <p:sldId id="296" r:id="rId42"/>
    <p:sldId id="819" r:id="rId43"/>
    <p:sldId id="820" r:id="rId44"/>
    <p:sldId id="821" r:id="rId45"/>
    <p:sldId id="822" r:id="rId46"/>
    <p:sldId id="823" r:id="rId47"/>
    <p:sldId id="297" r:id="rId48"/>
    <p:sldId id="818" r:id="rId49"/>
    <p:sldId id="849" r:id="rId50"/>
    <p:sldId id="299" r:id="rId51"/>
    <p:sldId id="825" r:id="rId52"/>
    <p:sldId id="826" r:id="rId53"/>
    <p:sldId id="500" r:id="rId54"/>
    <p:sldId id="604" r:id="rId55"/>
    <p:sldId id="298" r:id="rId56"/>
    <p:sldId id="850"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FF"/>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79" autoAdjust="0"/>
    <p:restoredTop sz="80476" autoAdjust="0"/>
  </p:normalViewPr>
  <p:slideViewPr>
    <p:cSldViewPr>
      <p:cViewPr varScale="1">
        <p:scale>
          <a:sx n="88" d="100"/>
          <a:sy n="88" d="100"/>
        </p:scale>
        <p:origin x="2106"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6324"/>
    </p:cViewPr>
  </p:sorterViewPr>
  <p:notesViewPr>
    <p:cSldViewPr>
      <p:cViewPr>
        <p:scale>
          <a:sx n="100" d="100"/>
          <a:sy n="100" d="100"/>
        </p:scale>
        <p:origin x="2832" y="-87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5A8E4691-7E2C-4C8B-B055-C42B5693F4B9}"/>
    <pc:docChg chg="custSel modSld">
      <pc:chgData name="Bethany Bolen" userId="8e338a04f9f07398" providerId="LiveId" clId="{5A8E4691-7E2C-4C8B-B055-C42B5693F4B9}" dt="2020-09-08T23:11:44.490" v="111" actId="732"/>
      <pc:docMkLst>
        <pc:docMk/>
      </pc:docMkLst>
      <pc:sldChg chg="addSp delSp modSp mod">
        <pc:chgData name="Bethany Bolen" userId="8e338a04f9f07398" providerId="LiveId" clId="{5A8E4691-7E2C-4C8B-B055-C42B5693F4B9}" dt="2020-09-08T23:11:14.351" v="95" actId="478"/>
        <pc:sldMkLst>
          <pc:docMk/>
          <pc:sldMk cId="36544230" sldId="393"/>
        </pc:sldMkLst>
        <pc:picChg chg="add mod ord">
          <ac:chgData name="Bethany Bolen" userId="8e338a04f9f07398" providerId="LiveId" clId="{5A8E4691-7E2C-4C8B-B055-C42B5693F4B9}" dt="2020-09-08T23:11:13.408" v="94" actId="167"/>
          <ac:picMkLst>
            <pc:docMk/>
            <pc:sldMk cId="36544230" sldId="393"/>
            <ac:picMk id="6" creationId="{1331B11C-F429-4FEF-A902-8E534384F0FC}"/>
          </ac:picMkLst>
        </pc:picChg>
        <pc:picChg chg="del">
          <ac:chgData name="Bethany Bolen" userId="8e338a04f9f07398" providerId="LiveId" clId="{5A8E4691-7E2C-4C8B-B055-C42B5693F4B9}" dt="2020-09-08T23:11:14.351" v="95" actId="478"/>
          <ac:picMkLst>
            <pc:docMk/>
            <pc:sldMk cId="36544230" sldId="393"/>
            <ac:picMk id="1026" creationId="{00000000-0000-0000-0000-000000000000}"/>
          </ac:picMkLst>
        </pc:picChg>
      </pc:sldChg>
      <pc:sldChg chg="addSp delSp modSp mod">
        <pc:chgData name="Bethany Bolen" userId="8e338a04f9f07398" providerId="LiveId" clId="{5A8E4691-7E2C-4C8B-B055-C42B5693F4B9}" dt="2020-09-08T23:10:05.516" v="59" actId="478"/>
        <pc:sldMkLst>
          <pc:docMk/>
          <pc:sldMk cId="3049983705" sldId="744"/>
        </pc:sldMkLst>
        <pc:picChg chg="add mod ord">
          <ac:chgData name="Bethany Bolen" userId="8e338a04f9f07398" providerId="LiveId" clId="{5A8E4691-7E2C-4C8B-B055-C42B5693F4B9}" dt="2020-09-08T23:10:03.908" v="58" actId="167"/>
          <ac:picMkLst>
            <pc:docMk/>
            <pc:sldMk cId="3049983705" sldId="744"/>
            <ac:picMk id="6" creationId="{5F6BBDDF-ECA0-4F84-A622-9C31A447D530}"/>
          </ac:picMkLst>
        </pc:picChg>
        <pc:picChg chg="del">
          <ac:chgData name="Bethany Bolen" userId="8e338a04f9f07398" providerId="LiveId" clId="{5A8E4691-7E2C-4C8B-B055-C42B5693F4B9}" dt="2020-09-08T23:10:05.516" v="59" actId="478"/>
          <ac:picMkLst>
            <pc:docMk/>
            <pc:sldMk cId="3049983705" sldId="744"/>
            <ac:picMk id="7" creationId="{00000000-0000-0000-0000-000000000000}"/>
          </ac:picMkLst>
        </pc:picChg>
      </pc:sldChg>
      <pc:sldChg chg="addSp delSp modSp mod">
        <pc:chgData name="Bethany Bolen" userId="8e338a04f9f07398" providerId="LiveId" clId="{5A8E4691-7E2C-4C8B-B055-C42B5693F4B9}" dt="2020-09-08T23:10:33.734" v="72" actId="478"/>
        <pc:sldMkLst>
          <pc:docMk/>
          <pc:sldMk cId="1678877934" sldId="769"/>
        </pc:sldMkLst>
        <pc:picChg chg="add mod ord">
          <ac:chgData name="Bethany Bolen" userId="8e338a04f9f07398" providerId="LiveId" clId="{5A8E4691-7E2C-4C8B-B055-C42B5693F4B9}" dt="2020-09-08T23:10:32.543" v="71" actId="167"/>
          <ac:picMkLst>
            <pc:docMk/>
            <pc:sldMk cId="1678877934" sldId="769"/>
            <ac:picMk id="6" creationId="{5DBF08C3-48B7-45C5-AF33-43D32E6987BF}"/>
          </ac:picMkLst>
        </pc:picChg>
        <pc:picChg chg="del">
          <ac:chgData name="Bethany Bolen" userId="8e338a04f9f07398" providerId="LiveId" clId="{5A8E4691-7E2C-4C8B-B055-C42B5693F4B9}" dt="2020-09-08T23:10:33.734" v="72" actId="478"/>
          <ac:picMkLst>
            <pc:docMk/>
            <pc:sldMk cId="1678877934" sldId="769"/>
            <ac:picMk id="4099" creationId="{00000000-0000-0000-0000-000000000000}"/>
          </ac:picMkLst>
        </pc:picChg>
      </pc:sldChg>
      <pc:sldChg chg="addSp delSp modSp mod">
        <pc:chgData name="Bethany Bolen" userId="8e338a04f9f07398" providerId="LiveId" clId="{5A8E4691-7E2C-4C8B-B055-C42B5693F4B9}" dt="2020-09-08T23:09:40.522" v="42" actId="732"/>
        <pc:sldMkLst>
          <pc:docMk/>
          <pc:sldMk cId="1429252840" sldId="805"/>
        </pc:sldMkLst>
        <pc:picChg chg="del">
          <ac:chgData name="Bethany Bolen" userId="8e338a04f9f07398" providerId="LiveId" clId="{5A8E4691-7E2C-4C8B-B055-C42B5693F4B9}" dt="2020-09-08T23:09:30.040" v="40" actId="478"/>
          <ac:picMkLst>
            <pc:docMk/>
            <pc:sldMk cId="1429252840" sldId="805"/>
            <ac:picMk id="4" creationId="{C15AD27B-BC15-1341-8108-AD2D7A54F8CC}"/>
          </ac:picMkLst>
        </pc:picChg>
        <pc:picChg chg="add mod ord modCrop">
          <ac:chgData name="Bethany Bolen" userId="8e338a04f9f07398" providerId="LiveId" clId="{5A8E4691-7E2C-4C8B-B055-C42B5693F4B9}" dt="2020-09-08T23:09:40.522" v="42" actId="732"/>
          <ac:picMkLst>
            <pc:docMk/>
            <pc:sldMk cId="1429252840" sldId="805"/>
            <ac:picMk id="5" creationId="{572D447F-582E-48F3-91F4-58D4BCD1FEF0}"/>
          </ac:picMkLst>
        </pc:picChg>
      </pc:sldChg>
      <pc:sldChg chg="addSp delSp modSp mod">
        <pc:chgData name="Bethany Bolen" userId="8e338a04f9f07398" providerId="LiveId" clId="{5A8E4691-7E2C-4C8B-B055-C42B5693F4B9}" dt="2020-09-08T23:09:48.888" v="47" actId="478"/>
        <pc:sldMkLst>
          <pc:docMk/>
          <pc:sldMk cId="3865036410" sldId="807"/>
        </pc:sldMkLst>
        <pc:picChg chg="add mod ord">
          <ac:chgData name="Bethany Bolen" userId="8e338a04f9f07398" providerId="LiveId" clId="{5A8E4691-7E2C-4C8B-B055-C42B5693F4B9}" dt="2020-09-08T23:09:47.662" v="46" actId="167"/>
          <ac:picMkLst>
            <pc:docMk/>
            <pc:sldMk cId="3865036410" sldId="807"/>
            <ac:picMk id="4" creationId="{CF84DEDB-66FF-4EBE-8758-1AE4666F7812}"/>
          </ac:picMkLst>
        </pc:picChg>
        <pc:picChg chg="del">
          <ac:chgData name="Bethany Bolen" userId="8e338a04f9f07398" providerId="LiveId" clId="{5A8E4691-7E2C-4C8B-B055-C42B5693F4B9}" dt="2020-09-08T23:09:48.888" v="47" actId="478"/>
          <ac:picMkLst>
            <pc:docMk/>
            <pc:sldMk cId="3865036410" sldId="807"/>
            <ac:picMk id="1026" creationId="{00000000-0000-0000-0000-000000000000}"/>
          </ac:picMkLst>
        </pc:picChg>
      </pc:sldChg>
      <pc:sldChg chg="addSp delSp modSp mod">
        <pc:chgData name="Bethany Bolen" userId="8e338a04f9f07398" providerId="LiveId" clId="{5A8E4691-7E2C-4C8B-B055-C42B5693F4B9}" dt="2020-09-08T23:08:31.331" v="17" actId="478"/>
        <pc:sldMkLst>
          <pc:docMk/>
          <pc:sldMk cId="881005273" sldId="814"/>
        </pc:sldMkLst>
        <pc:picChg chg="add mod ord">
          <ac:chgData name="Bethany Bolen" userId="8e338a04f9f07398" providerId="LiveId" clId="{5A8E4691-7E2C-4C8B-B055-C42B5693F4B9}" dt="2020-09-08T23:08:30.336" v="16" actId="167"/>
          <ac:picMkLst>
            <pc:docMk/>
            <pc:sldMk cId="881005273" sldId="814"/>
            <ac:picMk id="6" creationId="{9F3856C8-7A83-41D7-9562-EFB59384219C}"/>
          </ac:picMkLst>
        </pc:picChg>
        <pc:picChg chg="del">
          <ac:chgData name="Bethany Bolen" userId="8e338a04f9f07398" providerId="LiveId" clId="{5A8E4691-7E2C-4C8B-B055-C42B5693F4B9}" dt="2020-09-08T23:08:31.331" v="17" actId="478"/>
          <ac:picMkLst>
            <pc:docMk/>
            <pc:sldMk cId="881005273" sldId="814"/>
            <ac:picMk id="1026" creationId="{00000000-0000-0000-0000-000000000000}"/>
          </ac:picMkLst>
        </pc:picChg>
      </pc:sldChg>
      <pc:sldChg chg="addSp delSp modSp mod">
        <pc:chgData name="Bethany Bolen" userId="8e338a04f9f07398" providerId="LiveId" clId="{5A8E4691-7E2C-4C8B-B055-C42B5693F4B9}" dt="2020-09-08T23:11:21.614" v="100" actId="478"/>
        <pc:sldMkLst>
          <pc:docMk/>
          <pc:sldMk cId="3906290757" sldId="819"/>
        </pc:sldMkLst>
        <pc:picChg chg="del">
          <ac:chgData name="Bethany Bolen" userId="8e338a04f9f07398" providerId="LiveId" clId="{5A8E4691-7E2C-4C8B-B055-C42B5693F4B9}" dt="2020-09-08T23:11:21.614" v="100" actId="478"/>
          <ac:picMkLst>
            <pc:docMk/>
            <pc:sldMk cId="3906290757" sldId="819"/>
            <ac:picMk id="6" creationId="{DE13D253-E0EB-484D-8B07-6BD978C7636C}"/>
          </ac:picMkLst>
        </pc:picChg>
        <pc:picChg chg="add mod ord">
          <ac:chgData name="Bethany Bolen" userId="8e338a04f9f07398" providerId="LiveId" clId="{5A8E4691-7E2C-4C8B-B055-C42B5693F4B9}" dt="2020-09-08T23:11:20.809" v="99" actId="167"/>
          <ac:picMkLst>
            <pc:docMk/>
            <pc:sldMk cId="3906290757" sldId="819"/>
            <ac:picMk id="7" creationId="{B927E069-1F70-4D05-A366-9A1CFECFBE9A}"/>
          </ac:picMkLst>
        </pc:picChg>
      </pc:sldChg>
      <pc:sldChg chg="addSp delSp modSp mod">
        <pc:chgData name="Bethany Bolen" userId="8e338a04f9f07398" providerId="LiveId" clId="{5A8E4691-7E2C-4C8B-B055-C42B5693F4B9}" dt="2020-09-08T23:10:15.608" v="62" actId="167"/>
        <pc:sldMkLst>
          <pc:docMk/>
          <pc:sldMk cId="2197919594" sldId="828"/>
        </pc:sldMkLst>
        <pc:picChg chg="add ord">
          <ac:chgData name="Bethany Bolen" userId="8e338a04f9f07398" providerId="LiveId" clId="{5A8E4691-7E2C-4C8B-B055-C42B5693F4B9}" dt="2020-09-08T23:10:15.608" v="62" actId="167"/>
          <ac:picMkLst>
            <pc:docMk/>
            <pc:sldMk cId="2197919594" sldId="828"/>
            <ac:picMk id="5" creationId="{DAA64012-2F90-4D9C-80AD-ACDBBF084E8B}"/>
          </ac:picMkLst>
        </pc:picChg>
        <pc:picChg chg="del">
          <ac:chgData name="Bethany Bolen" userId="8e338a04f9f07398" providerId="LiveId" clId="{5A8E4691-7E2C-4C8B-B055-C42B5693F4B9}" dt="2020-09-08T23:10:13.057" v="60" actId="478"/>
          <ac:picMkLst>
            <pc:docMk/>
            <pc:sldMk cId="2197919594" sldId="828"/>
            <ac:picMk id="2050" creationId="{00000000-0000-0000-0000-000000000000}"/>
          </ac:picMkLst>
        </pc:picChg>
      </pc:sldChg>
      <pc:sldChg chg="addSp delSp modSp mod">
        <pc:chgData name="Bethany Bolen" userId="8e338a04f9f07398" providerId="LiveId" clId="{5A8E4691-7E2C-4C8B-B055-C42B5693F4B9}" dt="2020-09-08T23:08:54.724" v="30" actId="478"/>
        <pc:sldMkLst>
          <pc:docMk/>
          <pc:sldMk cId="724350127" sldId="829"/>
        </pc:sldMkLst>
        <pc:picChg chg="add mod ord">
          <ac:chgData name="Bethany Bolen" userId="8e338a04f9f07398" providerId="LiveId" clId="{5A8E4691-7E2C-4C8B-B055-C42B5693F4B9}" dt="2020-09-08T23:08:53.625" v="29" actId="167"/>
          <ac:picMkLst>
            <pc:docMk/>
            <pc:sldMk cId="724350127" sldId="829"/>
            <ac:picMk id="6" creationId="{16E43ADB-FBE8-4294-A1CE-113197F9BAA8}"/>
          </ac:picMkLst>
        </pc:picChg>
        <pc:picChg chg="del">
          <ac:chgData name="Bethany Bolen" userId="8e338a04f9f07398" providerId="LiveId" clId="{5A8E4691-7E2C-4C8B-B055-C42B5693F4B9}" dt="2020-09-08T23:08:54.724" v="30" actId="478"/>
          <ac:picMkLst>
            <pc:docMk/>
            <pc:sldMk cId="724350127" sldId="829"/>
            <ac:picMk id="1026" creationId="{00000000-0000-0000-0000-000000000000}"/>
          </ac:picMkLst>
        </pc:picChg>
      </pc:sldChg>
      <pc:sldChg chg="addSp delSp modSp mod">
        <pc:chgData name="Bethany Bolen" userId="8e338a04f9f07398" providerId="LiveId" clId="{5A8E4691-7E2C-4C8B-B055-C42B5693F4B9}" dt="2020-09-08T23:10:24.351" v="67" actId="478"/>
        <pc:sldMkLst>
          <pc:docMk/>
          <pc:sldMk cId="3906528762" sldId="830"/>
        </pc:sldMkLst>
        <pc:picChg chg="add mod ord">
          <ac:chgData name="Bethany Bolen" userId="8e338a04f9f07398" providerId="LiveId" clId="{5A8E4691-7E2C-4C8B-B055-C42B5693F4B9}" dt="2020-09-08T23:10:23.101" v="66" actId="962"/>
          <ac:picMkLst>
            <pc:docMk/>
            <pc:sldMk cId="3906528762" sldId="830"/>
            <ac:picMk id="6" creationId="{12773293-D165-4B59-8A3A-7768E8936FBD}"/>
          </ac:picMkLst>
        </pc:picChg>
        <pc:picChg chg="del">
          <ac:chgData name="Bethany Bolen" userId="8e338a04f9f07398" providerId="LiveId" clId="{5A8E4691-7E2C-4C8B-B055-C42B5693F4B9}" dt="2020-09-08T23:10:24.351" v="67" actId="478"/>
          <ac:picMkLst>
            <pc:docMk/>
            <pc:sldMk cId="3906528762" sldId="830"/>
            <ac:picMk id="3074" creationId="{00000000-0000-0000-0000-000000000000}"/>
          </ac:picMkLst>
        </pc:picChg>
      </pc:sldChg>
      <pc:sldChg chg="addSp delSp modSp mod">
        <pc:chgData name="Bethany Bolen" userId="8e338a04f9f07398" providerId="LiveId" clId="{5A8E4691-7E2C-4C8B-B055-C42B5693F4B9}" dt="2020-09-08T23:08:23.238" v="12" actId="732"/>
        <pc:sldMkLst>
          <pc:docMk/>
          <pc:sldMk cId="2514034584" sldId="835"/>
        </pc:sldMkLst>
        <pc:picChg chg="add mod ord modCrop">
          <ac:chgData name="Bethany Bolen" userId="8e338a04f9f07398" providerId="LiveId" clId="{5A8E4691-7E2C-4C8B-B055-C42B5693F4B9}" dt="2020-09-08T23:08:23.238" v="12" actId="732"/>
          <ac:picMkLst>
            <pc:docMk/>
            <pc:sldMk cId="2514034584" sldId="835"/>
            <ac:picMk id="4" creationId="{FC0BE975-8855-4CED-A1A0-AE0665B9A257}"/>
          </ac:picMkLst>
        </pc:picChg>
        <pc:picChg chg="del mod">
          <ac:chgData name="Bethany Bolen" userId="8e338a04f9f07398" providerId="LiveId" clId="{5A8E4691-7E2C-4C8B-B055-C42B5693F4B9}" dt="2020-09-08T23:08:05.935" v="4" actId="478"/>
          <ac:picMkLst>
            <pc:docMk/>
            <pc:sldMk cId="2514034584" sldId="835"/>
            <ac:picMk id="2051" creationId="{00000000-0000-0000-0000-000000000000}"/>
          </ac:picMkLst>
        </pc:picChg>
      </pc:sldChg>
      <pc:sldChg chg="addSp delSp modSp mod">
        <pc:chgData name="Bethany Bolen" userId="8e338a04f9f07398" providerId="LiveId" clId="{5A8E4691-7E2C-4C8B-B055-C42B5693F4B9}" dt="2020-09-08T23:08:46.440" v="25" actId="167"/>
        <pc:sldMkLst>
          <pc:docMk/>
          <pc:sldMk cId="2471571273" sldId="839"/>
        </pc:sldMkLst>
        <pc:picChg chg="add mod ord">
          <ac:chgData name="Bethany Bolen" userId="8e338a04f9f07398" providerId="LiveId" clId="{5A8E4691-7E2C-4C8B-B055-C42B5693F4B9}" dt="2020-09-08T23:08:46.440" v="25" actId="167"/>
          <ac:picMkLst>
            <pc:docMk/>
            <pc:sldMk cId="2471571273" sldId="839"/>
            <ac:picMk id="6" creationId="{0FDB423E-10FA-4ED7-A87E-03A574D1E379}"/>
          </ac:picMkLst>
        </pc:picChg>
        <pc:picChg chg="del">
          <ac:chgData name="Bethany Bolen" userId="8e338a04f9f07398" providerId="LiveId" clId="{5A8E4691-7E2C-4C8B-B055-C42B5693F4B9}" dt="2020-09-08T23:08:42.753" v="22" actId="478"/>
          <ac:picMkLst>
            <pc:docMk/>
            <pc:sldMk cId="2471571273" sldId="839"/>
            <ac:picMk id="3074" creationId="{00000000-0000-0000-0000-000000000000}"/>
          </ac:picMkLst>
        </pc:picChg>
      </pc:sldChg>
      <pc:sldChg chg="addSp delSp modSp mod">
        <pc:chgData name="Bethany Bolen" userId="8e338a04f9f07398" providerId="LiveId" clId="{5A8E4691-7E2C-4C8B-B055-C42B5693F4B9}" dt="2020-09-08T23:10:44.020" v="79" actId="1035"/>
        <pc:sldMkLst>
          <pc:docMk/>
          <pc:sldMk cId="4030900527" sldId="847"/>
        </pc:sldMkLst>
        <pc:picChg chg="add mod ord">
          <ac:chgData name="Bethany Bolen" userId="8e338a04f9f07398" providerId="LiveId" clId="{5A8E4691-7E2C-4C8B-B055-C42B5693F4B9}" dt="2020-09-08T23:10:44.020" v="79" actId="1035"/>
          <ac:picMkLst>
            <pc:docMk/>
            <pc:sldMk cId="4030900527" sldId="847"/>
            <ac:picMk id="6" creationId="{5FEC701A-0785-4798-AFD1-FAC142F7C2CD}"/>
          </ac:picMkLst>
        </pc:picChg>
        <pc:picChg chg="del">
          <ac:chgData name="Bethany Bolen" userId="8e338a04f9f07398" providerId="LiveId" clId="{5A8E4691-7E2C-4C8B-B055-C42B5693F4B9}" dt="2020-09-08T23:10:43.102" v="78" actId="478"/>
          <ac:picMkLst>
            <pc:docMk/>
            <pc:sldMk cId="4030900527" sldId="847"/>
            <ac:picMk id="1026" creationId="{00000000-0000-0000-0000-000000000000}"/>
          </ac:picMkLst>
        </pc:picChg>
      </pc:sldChg>
      <pc:sldChg chg="addSp delSp modSp mod">
        <pc:chgData name="Bethany Bolen" userId="8e338a04f9f07398" providerId="LiveId" clId="{5A8E4691-7E2C-4C8B-B055-C42B5693F4B9}" dt="2020-09-08T23:11:06.998" v="90" actId="732"/>
        <pc:sldMkLst>
          <pc:docMk/>
          <pc:sldMk cId="4215509231" sldId="848"/>
        </pc:sldMkLst>
        <pc:picChg chg="add mod ord modCrop">
          <ac:chgData name="Bethany Bolen" userId="8e338a04f9f07398" providerId="LiveId" clId="{5A8E4691-7E2C-4C8B-B055-C42B5693F4B9}" dt="2020-09-08T23:11:06.998" v="90" actId="732"/>
          <ac:picMkLst>
            <pc:docMk/>
            <pc:sldMk cId="4215509231" sldId="848"/>
            <ac:picMk id="6" creationId="{0273639A-77A1-4BEB-9CC1-ED9281852AA9}"/>
          </ac:picMkLst>
        </pc:picChg>
        <pc:picChg chg="del">
          <ac:chgData name="Bethany Bolen" userId="8e338a04f9f07398" providerId="LiveId" clId="{5A8E4691-7E2C-4C8B-B055-C42B5693F4B9}" dt="2020-09-08T23:10:58.175" v="86" actId="478"/>
          <ac:picMkLst>
            <pc:docMk/>
            <pc:sldMk cId="4215509231" sldId="848"/>
            <ac:picMk id="1026" creationId="{00000000-0000-0000-0000-000000000000}"/>
          </ac:picMkLst>
        </pc:picChg>
      </pc:sldChg>
      <pc:sldChg chg="addSp delSp modSp mod">
        <pc:chgData name="Bethany Bolen" userId="8e338a04f9f07398" providerId="LiveId" clId="{5A8E4691-7E2C-4C8B-B055-C42B5693F4B9}" dt="2020-09-08T23:11:44.490" v="111" actId="732"/>
        <pc:sldMkLst>
          <pc:docMk/>
          <pc:sldMk cId="2269273737" sldId="850"/>
        </pc:sldMkLst>
        <pc:picChg chg="add mod ord modCrop">
          <ac:chgData name="Bethany Bolen" userId="8e338a04f9f07398" providerId="LiveId" clId="{5A8E4691-7E2C-4C8B-B055-C42B5693F4B9}" dt="2020-09-08T23:11:44.490" v="111" actId="732"/>
          <ac:picMkLst>
            <pc:docMk/>
            <pc:sldMk cId="2269273737" sldId="850"/>
            <ac:picMk id="6" creationId="{806745CF-EF17-4901-95C2-8DC584D3289C}"/>
          </ac:picMkLst>
        </pc:picChg>
        <pc:picChg chg="del">
          <ac:chgData name="Bethany Bolen" userId="8e338a04f9f07398" providerId="LiveId" clId="{5A8E4691-7E2C-4C8B-B055-C42B5693F4B9}" dt="2020-09-08T23:11:36.014" v="107" actId="478"/>
          <ac:picMkLst>
            <pc:docMk/>
            <pc:sldMk cId="2269273737" sldId="850"/>
            <ac:picMk id="7" creationId="{00000000-0000-0000-0000-000000000000}"/>
          </ac:picMkLst>
        </pc:picChg>
      </pc:sldChg>
      <pc:sldChg chg="addSp delSp modSp mod">
        <pc:chgData name="Bethany Bolen" userId="8e338a04f9f07398" providerId="LiveId" clId="{5A8E4691-7E2C-4C8B-B055-C42B5693F4B9}" dt="2020-09-08T23:09:57.371" v="54" actId="171"/>
        <pc:sldMkLst>
          <pc:docMk/>
          <pc:sldMk cId="1165610753" sldId="852"/>
        </pc:sldMkLst>
        <pc:picChg chg="add mod ord">
          <ac:chgData name="Bethany Bolen" userId="8e338a04f9f07398" providerId="LiveId" clId="{5A8E4691-7E2C-4C8B-B055-C42B5693F4B9}" dt="2020-09-08T23:09:57.371" v="54" actId="171"/>
          <ac:picMkLst>
            <pc:docMk/>
            <pc:sldMk cId="1165610753" sldId="852"/>
            <ac:picMk id="8" creationId="{6ACEC0E9-994D-4EE6-9B4F-F50B05C4340C}"/>
          </ac:picMkLst>
        </pc:picChg>
        <pc:picChg chg="del">
          <ac:chgData name="Bethany Bolen" userId="8e338a04f9f07398" providerId="LiveId" clId="{5A8E4691-7E2C-4C8B-B055-C42B5693F4B9}" dt="2020-09-08T23:09:53.416" v="48" actId="478"/>
          <ac:picMkLst>
            <pc:docMk/>
            <pc:sldMk cId="1165610753" sldId="852"/>
            <ac:picMk id="11" creationId="{00000000-0000-0000-0000-000000000000}"/>
          </ac:picMkLst>
        </pc:picChg>
      </pc:sldChg>
    </pc:docChg>
  </pc:docChgLst>
  <pc:docChgLst>
    <pc:chgData name="Christian Locatell" userId="7818639f8fd900ac" providerId="LiveId" clId="{BD0F0EA0-9E8B-8743-B2D8-A6A5356E1F4A}"/>
    <pc:docChg chg="modSld">
      <pc:chgData name="Christian Locatell" userId="7818639f8fd900ac" providerId="LiveId" clId="{BD0F0EA0-9E8B-8743-B2D8-A6A5356E1F4A}" dt="2021-02-05T18:21:36.032" v="5" actId="20577"/>
      <pc:docMkLst>
        <pc:docMk/>
      </pc:docMkLst>
      <pc:sldChg chg="modNotesTx">
        <pc:chgData name="Christian Locatell" userId="7818639f8fd900ac" providerId="LiveId" clId="{BD0F0EA0-9E8B-8743-B2D8-A6A5356E1F4A}" dt="2021-02-05T18:21:36.032" v="5" actId="20577"/>
        <pc:sldMkLst>
          <pc:docMk/>
          <pc:sldMk cId="1330910486" sldId="81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4/26/2021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Christian Locatell, Kris Udd, Steven D. Anderson,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1 &amp; 2 Thessalonians volume, you may access the most recent version of the presentations at this private link: www.BiblePlaces.com/PCB-Thessalonians-updates54250/</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https://www.BiblePlaces.com/Intro-Photo-Companion-Bible/.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2079883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Paul first met Timothy when on his second </a:t>
            </a:r>
            <a:r>
              <a:rPr lang="en-US" sz="1200" baseline="0" dirty="0"/>
              <a:t>missionary journey, prior to his arrival at Corinth. Paul seems to have picked him up in the area of Lystra (Acts 16:1-2), and apparently both Silvanus (Silas) and Timothy were with Paul when he first visited Thessalonica (Acts 17, esp. v. 14). This early fresco of Timothy is from the Oratory of St. Julian, which is </a:t>
            </a:r>
            <a:r>
              <a:rPr lang="en-US" sz="1200" dirty="0"/>
              <a:t>in the Basilica of St. Paul Outside the Walls in Rome.</a:t>
            </a:r>
          </a:p>
          <a:p>
            <a:endParaRPr lang="en-US" dirty="0"/>
          </a:p>
          <a:p>
            <a:r>
              <a:rPr lang="en-US" dirty="0"/>
              <a:t>tb0517173221c</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16299196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This letter, from close to the time when Paul wrote 1 Thessalonians, illustrates the form of letter writing during his day. It is the outside of a letter from </a:t>
            </a:r>
            <a:r>
              <a:rPr lang="en-US" dirty="0"/>
              <a:t>Diogenes to his brother </a:t>
            </a:r>
            <a:r>
              <a:rPr lang="en-US" dirty="0" err="1"/>
              <a:t>Dorion</a:t>
            </a:r>
            <a:r>
              <a:rPr lang="en-US" dirty="0"/>
              <a:t> (provenance unknown). The left contains the text “From Diogenes” and the right “To </a:t>
            </a:r>
            <a:r>
              <a:rPr lang="en-US" dirty="0" err="1"/>
              <a:t>Dorion</a:t>
            </a:r>
            <a:r>
              <a:rPr lang="el-GR" dirty="0"/>
              <a:t> </a:t>
            </a:r>
            <a:r>
              <a:rPr lang="en-US" dirty="0"/>
              <a:t>my brother.” The letter would have been rolled up and folded in half. The names of the sender and recipient would then be written on the exposed portions of the papyrus. The body of the letter on the other side can be seen following</a:t>
            </a:r>
            <a:r>
              <a:rPr lang="en-US" baseline="0" dirty="0"/>
              <a:t> </a:t>
            </a:r>
            <a:r>
              <a:rPr lang="en-US" dirty="0"/>
              <a:t>in a slide on 1 Thessalonians 1:2. This image comes from the University of Michigan, Advanced Papyrological Information System, and is in the public domain. Source: http://</a:t>
            </a:r>
            <a:r>
              <a:rPr lang="en-US" dirty="0" err="1"/>
              <a:t>quod.lib.umich.edu</a:t>
            </a:r>
            <a:r>
              <a:rPr lang="en-US" dirty="0"/>
              <a:t>/a/</a:t>
            </a:r>
            <a:r>
              <a:rPr lang="en-US" dirty="0" err="1"/>
              <a:t>apis</a:t>
            </a:r>
            <a:r>
              <a:rPr lang="en-US" dirty="0"/>
              <a:t>/x-2913/6656v.tif. University of Michigan Library Digital Collections. Accessed: Dec 15, 2019.</a:t>
            </a:r>
          </a:p>
          <a:p>
            <a:endParaRPr lang="en-US" sz="1200" dirty="0"/>
          </a:p>
          <a:p>
            <a:r>
              <a:rPr lang="en-US" sz="1200" dirty="0"/>
              <a:t>umich66562913</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2658633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cs typeface="Times New Roman" pitchFamily="18" charset="0"/>
              </a:rPr>
              <a:t>Thessalonica was located at the intersection of two major Roman roads, one leading from Italy eastward (Via </a:t>
            </a:r>
            <a:r>
              <a:rPr lang="en-US" sz="1200" dirty="0" err="1">
                <a:cs typeface="Times New Roman" pitchFamily="18" charset="0"/>
              </a:rPr>
              <a:t>Egnatia</a:t>
            </a:r>
            <a:r>
              <a:rPr lang="en-US" sz="1200" dirty="0">
                <a:cs typeface="Times New Roman" pitchFamily="18" charset="0"/>
              </a:rPr>
              <a:t>) and the other from the Danube to the Aegean. Thessalonica’s location and use as a port made it a prominent city. In 168 BC, it became the capital of the second district of Macedonia and was later made the capital and major port of the whole Roman province of Macedonia (146 BC). Today the modern city of Thessaloniki is the second most important city of Greece and home to a million inhabitants. </a:t>
            </a:r>
          </a:p>
          <a:p>
            <a:endParaRPr lang="en-US" sz="1200" dirty="0">
              <a:cs typeface="Times New Roman" pitchFamily="18" charset="0"/>
            </a:endParaRPr>
          </a:p>
          <a:p>
            <a:r>
              <a:rPr lang="en-US" dirty="0"/>
              <a:t>tb031306095</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30202915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Times New Roman" pitchFamily="18" charset="0"/>
              </a:rPr>
              <a:t>Very little has been uncovered at ancient Thessalonica because the modern city of Thessaloniki sits atop the remains. Further excavations and restorations have been in progress recently, and soon more of the ancient city will be open to viewing. The area pictured above was formerly a bus station; when it was moved in 1962, this 1st- or 2nd-century AD forum was revealed. Excavators found a bathhouse and mint dating to the 1st century AD below pavement surrounding an odeum. Below this Roman forum may have been a Hellenistic forum, a suggestion based upon pottery and an inscription from the area dating to 60 BC.</a:t>
            </a:r>
            <a:endParaRPr lang="en-US" dirty="0"/>
          </a:p>
          <a:p>
            <a:endParaRPr lang="en-US" dirty="0"/>
          </a:p>
          <a:p>
            <a:r>
              <a:rPr lang="en-US" dirty="0"/>
              <a:t>jc0107151443</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33892411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Roman forum was largely dedicated to administrative buildings and public services. The archives and city mint were located here.</a:t>
            </a:r>
          </a:p>
          <a:p>
            <a:endParaRPr lang="en-US" dirty="0"/>
          </a:p>
          <a:p>
            <a:r>
              <a:rPr lang="en-US" dirty="0"/>
              <a:t>tb031306122</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7138057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gives an overview of the remains of the Thessalonica forum which have been uncovered in modern excavation projects. This model was photographed in the Archaeological Museum of Thessaloniki.</a:t>
            </a:r>
          </a:p>
          <a:p>
            <a:endParaRPr lang="en-US" dirty="0"/>
          </a:p>
          <a:p>
            <a:r>
              <a:rPr lang="en-US" dirty="0"/>
              <a:t>tb011301287</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38137172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city of Thessalonica was named after princess </a:t>
            </a:r>
            <a:r>
              <a:rPr lang="en-US" dirty="0" err="1"/>
              <a:t>Thessalonike</a:t>
            </a:r>
            <a:r>
              <a:rPr lang="en-US" dirty="0"/>
              <a:t> of Macedon, the half sister of Alexander the Great.</a:t>
            </a:r>
            <a:r>
              <a:rPr lang="en-US" baseline="0" dirty="0"/>
              <a:t> The</a:t>
            </a:r>
            <a:r>
              <a:rPr lang="en-US" dirty="0"/>
              <a:t> name means “Thessalian victory,” from “</a:t>
            </a:r>
            <a:r>
              <a:rPr lang="en-US" dirty="0" err="1"/>
              <a:t>Thessalos</a:t>
            </a:r>
            <a:r>
              <a:rPr lang="en-US" dirty="0"/>
              <a:t>” (Gk. </a:t>
            </a:r>
            <a:r>
              <a:rPr lang="el-GR" dirty="0"/>
              <a:t>θ</a:t>
            </a:r>
            <a:r>
              <a:rPr lang="en-US" dirty="0" err="1"/>
              <a:t>εσσ</a:t>
            </a:r>
            <a:r>
              <a:rPr lang="en-US" dirty="0"/>
              <a:t>αλός), and “victory” (Gk. </a:t>
            </a:r>
            <a:r>
              <a:rPr lang="el-GR" dirty="0"/>
              <a:t>ν</a:t>
            </a:r>
            <a:r>
              <a:rPr lang="en-US" dirty="0" err="1"/>
              <a:t>ίκη</a:t>
            </a:r>
            <a:r>
              <a:rPr lang="en-US" dirty="0"/>
              <a:t>), honoring the Macedonian victory at the Battle of Crocus Field (353/352 BC). The stone shown in this photo is the inscribed base of a statue of Thessaloniki, found in the area of the ancient marketplace</a:t>
            </a:r>
            <a:r>
              <a:rPr lang="en-US" baseline="0" dirty="0"/>
              <a:t> (agora) of Thessalonica. It was</a:t>
            </a:r>
            <a:r>
              <a:rPr lang="en-US" dirty="0"/>
              <a:t> part of a group of statues of the family of Alexander the Great. The</a:t>
            </a:r>
            <a:r>
              <a:rPr lang="en-US" baseline="0" dirty="0"/>
              <a:t> inscription reads “To Queen </a:t>
            </a:r>
            <a:r>
              <a:rPr lang="en-US" baseline="0" dirty="0" err="1"/>
              <a:t>Thessalonike</a:t>
            </a:r>
            <a:r>
              <a:rPr lang="en-US" baseline="0" dirty="0"/>
              <a:t>, (daughter) of Philip” (Gk. </a:t>
            </a:r>
            <a:r>
              <a:rPr lang="en-US" dirty="0"/>
              <a:t>ΘΕΣΣΑΛΟΝΙΚΗΝ ΦΙΛΙΠΠΟΥ ΒΑΣΙΛΙΣΣΑΝ). It was photographed at the Archaeological Museum of Thessaloniki. This image comes from Jean </a:t>
            </a:r>
            <a:r>
              <a:rPr lang="en-US" dirty="0" err="1"/>
              <a:t>Housen</a:t>
            </a:r>
            <a:r>
              <a:rPr lang="en-US" dirty="0"/>
              <a:t> and is licensed under</a:t>
            </a:r>
            <a:r>
              <a:rPr lang="en-US" baseline="0" dirty="0"/>
              <a:t> </a:t>
            </a:r>
            <a:r>
              <a:rPr lang="en-US" dirty="0"/>
              <a:t>CC BY-SA 4.0, via Wikimedia Commons</a:t>
            </a:r>
            <a:r>
              <a:rPr lang="en-US" baseline="0" dirty="0"/>
              <a:t>: https://commons.wikimedia.org/wiki/File:20160516_528_thessaloniki.jpg.</a:t>
            </a:r>
          </a:p>
          <a:p>
            <a:endParaRPr lang="en-US" baseline="0" dirty="0"/>
          </a:p>
          <a:p>
            <a:r>
              <a:rPr lang="en-US" baseline="0" dirty="0"/>
              <a:t>wiki051620161835313872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20882299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coin was likely minted at Thessalonica and was probably in circulation in Paul’s day. The obverse (left) of this coin depicts Augustus. The reverse depicts the goddess Nike standing on a galley with a globe on the prow and is inscribed “Thessalonica” (Gk. </a:t>
            </a:r>
            <a:r>
              <a:rPr lang="el-GR" dirty="0"/>
              <a:t>ΘΕΣΣΑΛΟΝΙΚΗ</a:t>
            </a:r>
            <a:r>
              <a:rPr lang="en-US" dirty="0"/>
              <a:t>). </a:t>
            </a:r>
            <a:r>
              <a:rPr lang="en-US" sz="1200" dirty="0"/>
              <a:t>This coin is in the Jared James Clark Collection.</a:t>
            </a:r>
          </a:p>
          <a:p>
            <a:endParaRPr lang="en-US" sz="1200" dirty="0"/>
          </a:p>
          <a:p>
            <a:r>
              <a:rPr lang="en-US" dirty="0"/>
              <a:t>Obverse (left): tb0713158335b;</a:t>
            </a:r>
            <a:r>
              <a:rPr lang="en-US" baseline="0" dirty="0"/>
              <a:t> r</a:t>
            </a:r>
            <a:r>
              <a:rPr lang="en-US" dirty="0"/>
              <a:t>everse (right): tb0713158333b</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20882299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ancient Greek letter illustrates the background for part of Paul’s greeting here. Paul’s greeting seems to combine a common formulaic openings in Greco-Roman and Semitic letters. ”Grace” (Gk. </a:t>
            </a:r>
            <a:r>
              <a:rPr lang="en-US" i="1" dirty="0" err="1"/>
              <a:t>charis</a:t>
            </a:r>
            <a:r>
              <a:rPr lang="en-US" dirty="0"/>
              <a:t>, </a:t>
            </a:r>
            <a:r>
              <a:rPr lang="el-GR" sz="1200" kern="1200" dirty="0">
                <a:solidFill>
                  <a:schemeClr val="tx1"/>
                </a:solidFill>
                <a:effectLst/>
                <a:latin typeface="+mn-lt"/>
                <a:ea typeface="+mn-ea"/>
                <a:cs typeface="+mn-cs"/>
              </a:rPr>
              <a:t>χάρις</a:t>
            </a:r>
            <a:r>
              <a:rPr lang="en-US" dirty="0"/>
              <a:t>) is related to the common Greek word “greetings” (Gk. </a:t>
            </a:r>
            <a:r>
              <a:rPr lang="en-US" i="1" dirty="0" err="1"/>
              <a:t>chairein</a:t>
            </a:r>
            <a:r>
              <a:rPr lang="en-US" dirty="0"/>
              <a:t>, </a:t>
            </a:r>
            <a:r>
              <a:rPr lang="el-GR" sz="1200" kern="1200" dirty="0" err="1">
                <a:solidFill>
                  <a:schemeClr val="tx1"/>
                </a:solidFill>
                <a:effectLst/>
                <a:latin typeface="+mn-lt"/>
                <a:ea typeface="+mn-ea"/>
                <a:cs typeface="+mn-cs"/>
              </a:rPr>
              <a:t>χαίρειν</a:t>
            </a:r>
            <a:r>
              <a:rPr lang="en-US" sz="1200" kern="1200" dirty="0">
                <a:solidFill>
                  <a:schemeClr val="tx1"/>
                </a:solidFill>
                <a:effectLst/>
                <a:latin typeface="+mn-lt"/>
                <a:ea typeface="+mn-ea"/>
                <a:cs typeface="+mn-cs"/>
              </a:rPr>
              <a:t>) as seen in Acts 15:23, 23:26, and James 1:1 (cf. Matt 26:49; Mark 15:18; Luke 1:28; John 19:3). “Peace” (Gk. </a:t>
            </a:r>
            <a:r>
              <a:rPr lang="en-US" sz="1200" i="1" kern="1200" dirty="0" err="1">
                <a:solidFill>
                  <a:schemeClr val="tx1"/>
                </a:solidFill>
                <a:effectLst/>
                <a:latin typeface="+mn-lt"/>
                <a:ea typeface="+mn-ea"/>
                <a:cs typeface="+mn-cs"/>
              </a:rPr>
              <a:t>eirēnē</a:t>
            </a:r>
            <a:r>
              <a:rPr lang="en-US" sz="1200" kern="1200" dirty="0">
                <a:solidFill>
                  <a:schemeClr val="tx1"/>
                </a:solidFill>
                <a:effectLst/>
                <a:latin typeface="+mn-lt"/>
                <a:ea typeface="+mn-ea"/>
                <a:cs typeface="+mn-cs"/>
              </a:rPr>
              <a:t>, </a:t>
            </a:r>
            <a:r>
              <a:rPr lang="el-GR" sz="1200" kern="1200" dirty="0" err="1">
                <a:solidFill>
                  <a:schemeClr val="tx1"/>
                </a:solidFill>
                <a:effectLst/>
                <a:latin typeface="+mn-lt"/>
                <a:ea typeface="+mn-ea"/>
                <a:cs typeface="+mn-cs"/>
              </a:rPr>
              <a:t>εἰρήνη</a:t>
            </a:r>
            <a:r>
              <a:rPr lang="en-US" sz="1200" kern="1200" dirty="0">
                <a:solidFill>
                  <a:schemeClr val="tx1"/>
                </a:solidFill>
                <a:effectLst/>
                <a:latin typeface="+mn-lt"/>
                <a:ea typeface="+mn-ea"/>
                <a:cs typeface="+mn-cs"/>
              </a:rPr>
              <a:t>, 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is a common Semitic greeting as seen in Luke 10:5, 24:36, and John 20:19.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Greek component can be seen in the letter shown here. In it, </a:t>
            </a:r>
            <a:r>
              <a:rPr lang="en-US" dirty="0"/>
              <a:t>Diogenes greets his brother </a:t>
            </a:r>
            <a:r>
              <a:rPr lang="en-US" dirty="0" err="1"/>
              <a:t>Dorion</a:t>
            </a:r>
            <a:r>
              <a:rPr lang="en-US" dirty="0"/>
              <a:t> with the word </a:t>
            </a:r>
            <a:r>
              <a:rPr lang="el-GR" sz="1200" kern="1200" dirty="0" err="1">
                <a:solidFill>
                  <a:schemeClr val="tx1"/>
                </a:solidFill>
                <a:effectLst/>
                <a:latin typeface="+mn-lt"/>
                <a:ea typeface="+mn-ea"/>
                <a:cs typeface="+mn-cs"/>
              </a:rPr>
              <a:t>χαίρειν</a:t>
            </a:r>
            <a:r>
              <a:rPr lang="en-US" sz="1200" kern="1200" dirty="0">
                <a:solidFill>
                  <a:schemeClr val="tx1"/>
                </a:solidFill>
                <a:effectLst/>
                <a:latin typeface="+mn-lt"/>
                <a:ea typeface="+mn-ea"/>
                <a:cs typeface="+mn-cs"/>
              </a:rPr>
              <a:t> (</a:t>
            </a:r>
            <a:r>
              <a:rPr lang="en-US" i="1" dirty="0" err="1"/>
              <a:t>chairein</a:t>
            </a:r>
            <a:r>
              <a:rPr lang="en-US" i="0" dirty="0"/>
              <a:t>). While not always set off this way, this letter illustrates the common formatting of letter openings in which the word “greetings” would be written on a line by itself, marking the opening of the letter. </a:t>
            </a:r>
            <a:r>
              <a:rPr lang="en-US" dirty="0"/>
              <a:t>This image comes from the University of Michigan, Advanced Papyrological Information System, and is in the public domain. Source: http://</a:t>
            </a:r>
            <a:r>
              <a:rPr lang="en-US" dirty="0" err="1"/>
              <a:t>quod.lib.umich.edu</a:t>
            </a:r>
            <a:r>
              <a:rPr lang="en-US" dirty="0"/>
              <a:t>/a/</a:t>
            </a:r>
            <a:r>
              <a:rPr lang="en-US" dirty="0" err="1"/>
              <a:t>apis</a:t>
            </a:r>
            <a:r>
              <a:rPr lang="en-US" dirty="0"/>
              <a:t>/x-2913/6656r.tif. University of Michigan Library Digital Collections. Accessed: Dec 15, 2019.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umich29136656125185</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19182879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letter from Lachish illustrates the Semitic component of Paul’s greeting. “Peace” (Gk. </a:t>
            </a:r>
            <a:r>
              <a:rPr lang="en-US" sz="1200" i="1" kern="1200" dirty="0" err="1">
                <a:solidFill>
                  <a:schemeClr val="tx1"/>
                </a:solidFill>
                <a:effectLst/>
                <a:latin typeface="+mn-lt"/>
                <a:ea typeface="+mn-ea"/>
                <a:cs typeface="+mn-cs"/>
              </a:rPr>
              <a:t>eirēnē</a:t>
            </a:r>
            <a:r>
              <a:rPr lang="en-US" sz="1200" kern="1200" dirty="0">
                <a:solidFill>
                  <a:schemeClr val="tx1"/>
                </a:solidFill>
                <a:effectLst/>
                <a:latin typeface="+mn-lt"/>
                <a:ea typeface="+mn-ea"/>
                <a:cs typeface="+mn-cs"/>
              </a:rPr>
              <a:t>, </a:t>
            </a:r>
            <a:r>
              <a:rPr lang="el-GR" sz="1200" kern="1200" dirty="0" err="1">
                <a:solidFill>
                  <a:schemeClr val="tx1"/>
                </a:solidFill>
                <a:effectLst/>
                <a:latin typeface="+mn-lt"/>
                <a:ea typeface="+mn-ea"/>
                <a:cs typeface="+mn-cs"/>
              </a:rPr>
              <a:t>εἰρήνη</a:t>
            </a:r>
            <a:r>
              <a:rPr lang="en-US" sz="1200" kern="1200" dirty="0">
                <a:solidFill>
                  <a:schemeClr val="tx1"/>
                </a:solidFill>
                <a:effectLst/>
                <a:latin typeface="+mn-lt"/>
                <a:ea typeface="+mn-ea"/>
                <a:cs typeface="+mn-cs"/>
              </a:rPr>
              <a:t>, 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is a common Semitic greeting (cf. Luke 10:5; 24:36; John 20:19). The Semitic part of Paul’s greeting is very ancient, as shown by examples from the Old Testament and intertestamental period (e.g., Judg 6:23; 19:20; Dan 10:19; </a:t>
            </a:r>
            <a:r>
              <a:rPr lang="en-US" sz="1200" kern="1200" dirty="0" err="1">
                <a:solidFill>
                  <a:schemeClr val="tx1"/>
                </a:solidFill>
                <a:effectLst/>
                <a:latin typeface="+mn-lt"/>
                <a:ea typeface="+mn-ea"/>
                <a:cs typeface="+mn-cs"/>
              </a:rPr>
              <a:t>Tob</a:t>
            </a:r>
            <a:r>
              <a:rPr lang="en-US" sz="1200" kern="1200" dirty="0">
                <a:solidFill>
                  <a:schemeClr val="tx1"/>
                </a:solidFill>
                <a:effectLst/>
                <a:latin typeface="+mn-lt"/>
                <a:ea typeface="+mn-ea"/>
                <a:cs typeface="+mn-cs"/>
              </a:rPr>
              <a:t> 12:17). </a:t>
            </a:r>
            <a:r>
              <a:rPr lang="en-US" dirty="0"/>
              <a:t>This letter from Lachish is addressed to a man named </a:t>
            </a:r>
            <a:r>
              <a:rPr lang="en-US" dirty="0" err="1"/>
              <a:t>Ya’ush</a:t>
            </a:r>
            <a:r>
              <a:rPr lang="en-US" dirty="0"/>
              <a:t>, from one of his subordinates. The first two lines read, “To my lord, </a:t>
            </a:r>
            <a:r>
              <a:rPr lang="en-US" dirty="0" err="1"/>
              <a:t>Ya’ush</a:t>
            </a:r>
            <a:r>
              <a:rPr lang="en-US" dirty="0"/>
              <a:t>, may Yahweh cause my lord even</a:t>
            </a:r>
            <a:r>
              <a:rPr lang="en-US" baseline="0" dirty="0"/>
              <a:t> now to see peace!” This ostracon was photographed at the Israel Museum.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See the next slide for highlighting of the word “peace.”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adr1806199809</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1750908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cs typeface="Times New Roman" pitchFamily="18" charset="0"/>
              </a:rPr>
              <a:t>Regarding the senders of this letter and the place and time of writing, there are several indications in the book of Acts and 1 Thessalonians </a:t>
            </a:r>
            <a:r>
              <a:rPr lang="en-US" sz="1200">
                <a:cs typeface="Times New Roman" pitchFamily="18" charset="0"/>
              </a:rPr>
              <a:t>itself that </a:t>
            </a:r>
            <a:r>
              <a:rPr lang="en-US" sz="1200" dirty="0">
                <a:cs typeface="Times New Roman" pitchFamily="18" charset="0"/>
              </a:rPr>
              <a:t>Paul wrote 1 Thessalonians from Corinth during his second missionary journey, sometime around AD 50. This corresponds to the account in Acts 17–18 which recounts Paul’s ministry in Macedonia, including Thessalonica, before traveling to Corinth. Silvanus (also known as Silas) and Timothy were ministering alongside Paul at this time (e.g., Acts 17:14; 2 Cor 1:19). This makes sense of why the letter would be addressed as being from all three of them, even though Paul himself appears to be the actual author (cf. 1 </a:t>
            </a:r>
            <a:r>
              <a:rPr lang="en-US" sz="1200" dirty="0" err="1">
                <a:cs typeface="Times New Roman" pitchFamily="18" charset="0"/>
              </a:rPr>
              <a:t>Thess</a:t>
            </a:r>
            <a:r>
              <a:rPr lang="en-US" sz="1200" dirty="0">
                <a:cs typeface="Times New Roman" pitchFamily="18" charset="0"/>
              </a:rPr>
              <a:t> 5:27). Other indications of this background are given later, such as at 1 Thessalonians 2:17-18; 3:1-2, 5-6. </a:t>
            </a:r>
          </a:p>
          <a:p>
            <a:endParaRPr lang="en-US" sz="1200" dirty="0">
              <a:cs typeface="Times New Roman" pitchFamily="18" charset="0"/>
            </a:endParaRPr>
          </a:p>
          <a:p>
            <a:r>
              <a:rPr lang="en-US" sz="1200" dirty="0">
                <a:cs typeface="Times New Roman" pitchFamily="18" charset="0"/>
              </a:rPr>
              <a:t>This photo shows some of the most iconic remains of ancient Corinth. The Lechaion Road, pictured here, ran from the city of Corinth</a:t>
            </a:r>
            <a:r>
              <a:rPr lang="en-US" sz="1200" baseline="0" dirty="0">
                <a:cs typeface="Times New Roman" pitchFamily="18" charset="0"/>
              </a:rPr>
              <a:t> </a:t>
            </a:r>
            <a:r>
              <a:rPr lang="en-US" sz="1200" dirty="0">
                <a:cs typeface="Times New Roman" pitchFamily="18" charset="0"/>
              </a:rPr>
              <a:t>north to the port of Lechaion. This road was 35 feet (11 m) wide and included a drainage system. In the background of the photo is the </a:t>
            </a:r>
            <a:r>
              <a:rPr lang="en-US" sz="1200" dirty="0" err="1">
                <a:cs typeface="Times New Roman" pitchFamily="18" charset="0"/>
              </a:rPr>
              <a:t>Acrocorinth</a:t>
            </a:r>
            <a:r>
              <a:rPr lang="en-US" sz="1200" dirty="0">
                <a:cs typeface="Times New Roman" pitchFamily="18" charset="0"/>
              </a:rPr>
              <a:t>,</a:t>
            </a:r>
            <a:r>
              <a:rPr lang="en-US" sz="1200" baseline="0" dirty="0">
                <a:cs typeface="Times New Roman" pitchFamily="18" charset="0"/>
              </a:rPr>
              <a:t> or the acropolis of Corinth. The </a:t>
            </a:r>
            <a:r>
              <a:rPr lang="en-US" sz="1200" baseline="0" dirty="0" err="1">
                <a:cs typeface="Times New Roman" pitchFamily="18" charset="0"/>
              </a:rPr>
              <a:t>Acrocorinth</a:t>
            </a:r>
            <a:r>
              <a:rPr lang="en-US" sz="1200" baseline="0" dirty="0">
                <a:cs typeface="Times New Roman" pitchFamily="18" charset="0"/>
              </a:rPr>
              <a:t> was situated at an elevation of </a:t>
            </a:r>
            <a:r>
              <a:rPr lang="en-US" sz="1200" dirty="0"/>
              <a:t>nearly 2,000 feet (600 m) above sea level and was said to be impenetrable. An imposing mountain of limestone, it was naturally fortified and contributed to Corinth’s strategic significance. Because of its control over the isthmus and, thus, all travel between mainland Greece and the Peloponnesus, Corinth was coveted by anyone seeking power in the Peloponnesus.</a:t>
            </a:r>
          </a:p>
          <a:p>
            <a:endParaRPr lang="en-US" sz="1200" dirty="0"/>
          </a:p>
          <a:p>
            <a:r>
              <a:rPr lang="en-US" sz="1200" dirty="0"/>
              <a:t>tb031706966</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24160940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letter from Lachish illustrates the Semitic component of Paul’s greeting. “Peace” (Gk. </a:t>
            </a:r>
            <a:r>
              <a:rPr lang="en-US" sz="1200" i="1" kern="1200" dirty="0" err="1">
                <a:solidFill>
                  <a:schemeClr val="tx1"/>
                </a:solidFill>
                <a:effectLst/>
                <a:latin typeface="+mn-lt"/>
                <a:ea typeface="+mn-ea"/>
                <a:cs typeface="+mn-cs"/>
              </a:rPr>
              <a:t>eirēnē</a:t>
            </a:r>
            <a:r>
              <a:rPr lang="en-US" sz="1200" kern="1200" dirty="0">
                <a:solidFill>
                  <a:schemeClr val="tx1"/>
                </a:solidFill>
                <a:effectLst/>
                <a:latin typeface="+mn-lt"/>
                <a:ea typeface="+mn-ea"/>
                <a:cs typeface="+mn-cs"/>
              </a:rPr>
              <a:t>, </a:t>
            </a:r>
            <a:r>
              <a:rPr lang="el-GR" sz="1200" kern="1200" dirty="0" err="1">
                <a:solidFill>
                  <a:schemeClr val="tx1"/>
                </a:solidFill>
                <a:effectLst/>
                <a:latin typeface="+mn-lt"/>
                <a:ea typeface="+mn-ea"/>
                <a:cs typeface="+mn-cs"/>
              </a:rPr>
              <a:t>εἰρήνη</a:t>
            </a:r>
            <a:r>
              <a:rPr lang="en-US" sz="1200" kern="1200" dirty="0">
                <a:solidFill>
                  <a:schemeClr val="tx1"/>
                </a:solidFill>
                <a:effectLst/>
                <a:latin typeface="+mn-lt"/>
                <a:ea typeface="+mn-ea"/>
                <a:cs typeface="+mn-cs"/>
              </a:rPr>
              <a:t>, 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is a common Semitic greeting (cf. Luke 10:5; 24:36; John 20:19). The Semitic part of Paul’s greeting is very ancient, as shown by examples from the Old Testament and intertestamental period (e.g., </a:t>
            </a:r>
            <a:r>
              <a:rPr lang="en-US" sz="1200" kern="1200" dirty="0" err="1">
                <a:solidFill>
                  <a:schemeClr val="tx1"/>
                </a:solidFill>
                <a:effectLst/>
                <a:latin typeface="+mn-lt"/>
                <a:ea typeface="+mn-ea"/>
                <a:cs typeface="+mn-cs"/>
              </a:rPr>
              <a:t>Judg</a:t>
            </a:r>
            <a:r>
              <a:rPr lang="en-US" sz="1200" kern="1200" dirty="0">
                <a:solidFill>
                  <a:schemeClr val="tx1"/>
                </a:solidFill>
                <a:effectLst/>
                <a:latin typeface="+mn-lt"/>
                <a:ea typeface="+mn-ea"/>
                <a:cs typeface="+mn-cs"/>
              </a:rPr>
              <a:t> 6:23; 19:20; Dan 10:19; </a:t>
            </a:r>
            <a:r>
              <a:rPr lang="en-US" sz="1200" kern="1200" dirty="0" err="1">
                <a:solidFill>
                  <a:schemeClr val="tx1"/>
                </a:solidFill>
                <a:effectLst/>
                <a:latin typeface="+mn-lt"/>
                <a:ea typeface="+mn-ea"/>
                <a:cs typeface="+mn-cs"/>
              </a:rPr>
              <a:t>Tob</a:t>
            </a:r>
            <a:r>
              <a:rPr lang="en-US" sz="1200" kern="1200" dirty="0">
                <a:solidFill>
                  <a:schemeClr val="tx1"/>
                </a:solidFill>
                <a:effectLst/>
                <a:latin typeface="+mn-lt"/>
                <a:ea typeface="+mn-ea"/>
                <a:cs typeface="+mn-cs"/>
              </a:rPr>
              <a:t> 12:17). </a:t>
            </a:r>
            <a:r>
              <a:rPr lang="en-US" dirty="0"/>
              <a:t>This letter from Lachish is addressed to a man named </a:t>
            </a:r>
            <a:r>
              <a:rPr lang="en-US" dirty="0" err="1"/>
              <a:t>Ya’ush</a:t>
            </a:r>
            <a:r>
              <a:rPr lang="en-US" dirty="0"/>
              <a:t>, from one of his subordinates. The first two lines read, “To my lord, </a:t>
            </a:r>
            <a:r>
              <a:rPr lang="en-US" dirty="0" err="1"/>
              <a:t>Ya’ush</a:t>
            </a:r>
            <a:r>
              <a:rPr lang="en-US" dirty="0"/>
              <a:t>, may Yahweh cause my lord even</a:t>
            </a:r>
            <a:r>
              <a:rPr lang="en-US" baseline="0" dirty="0"/>
              <a:t> now to see peace!” This ostracon was photographed at the Israel Museum.</a:t>
            </a:r>
            <a:r>
              <a:rPr lang="en-US" sz="1200" kern="1200" baseline="0" dirty="0">
                <a:solidFill>
                  <a:schemeClr val="tx1"/>
                </a:solidFill>
                <a:effectLst/>
                <a:latin typeface="+mn-lt"/>
                <a:ea typeface="+mn-ea"/>
                <a:cs typeface="+mn-cs"/>
              </a:rPr>
              <a:t> </a:t>
            </a:r>
            <a:r>
              <a:rPr lang="en-US" sz="1200" i="0" kern="1200" baseline="0" dirty="0">
                <a:solidFill>
                  <a:schemeClr val="tx1"/>
                </a:solidFill>
                <a:effectLst/>
                <a:latin typeface="+mn-lt"/>
                <a:ea typeface="+mn-ea"/>
                <a:cs typeface="+mn-cs"/>
              </a:rPr>
              <a:t>An editable version is included beneath the graphic for those who wish to modify it.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adr1806199809</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17509083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Giving thanks and mentioning prayers made on behalf of the addressee(s), as Paul does here, is a well-known feature of letters from this time, as seen in this example. The provenance of this letter appears to be </a:t>
            </a:r>
            <a:r>
              <a:rPr lang="en-US" sz="1200" b="0" i="0" kern="1200" dirty="0">
                <a:solidFill>
                  <a:schemeClr val="tx1"/>
                </a:solidFill>
                <a:effectLst/>
                <a:latin typeface="+mn-lt"/>
                <a:ea typeface="+mn-ea"/>
                <a:cs typeface="+mn-cs"/>
              </a:rPr>
              <a:t>Alexandria. The </a:t>
            </a:r>
            <a:r>
              <a:rPr lang="en-US" dirty="0"/>
              <a:t>University of Michigan, Advanced Papyrological Information System provides the following translation:</a:t>
            </a:r>
            <a:r>
              <a:rPr lang="en-US" baseline="0" dirty="0"/>
              <a:t> </a:t>
            </a:r>
            <a:r>
              <a:rPr lang="en-US" dirty="0"/>
              <a:t>“</a:t>
            </a:r>
            <a:r>
              <a:rPr lang="en-US" sz="1200" b="0" i="0" kern="1200" dirty="0" err="1">
                <a:solidFill>
                  <a:schemeClr val="tx1"/>
                </a:solidFill>
                <a:effectLst/>
                <a:latin typeface="+mn-lt"/>
                <a:ea typeface="+mn-ea"/>
                <a:cs typeface="+mn-cs"/>
              </a:rPr>
              <a:t>Plousia</a:t>
            </a:r>
            <a:r>
              <a:rPr lang="en-US" sz="1200" b="0" i="0" kern="1200" dirty="0">
                <a:solidFill>
                  <a:schemeClr val="tx1"/>
                </a:solidFill>
                <a:effectLst/>
                <a:latin typeface="+mn-lt"/>
                <a:ea typeface="+mn-ea"/>
                <a:cs typeface="+mn-cs"/>
              </a:rPr>
              <a:t> to my brother Syros, greeting. I make obeisance on your behalf before the lord </a:t>
            </a:r>
            <a:r>
              <a:rPr lang="en-US" sz="1200" b="0" i="0" kern="1200" dirty="0" err="1">
                <a:solidFill>
                  <a:schemeClr val="tx1"/>
                </a:solidFill>
                <a:effectLst/>
                <a:latin typeface="+mn-lt"/>
                <a:ea typeface="+mn-ea"/>
                <a:cs typeface="+mn-cs"/>
              </a:rPr>
              <a:t>Sarapis</a:t>
            </a:r>
            <a:r>
              <a:rPr lang="en-US" sz="1200" b="0" i="0" kern="1200" dirty="0">
                <a:solidFill>
                  <a:schemeClr val="tx1"/>
                </a:solidFill>
                <a:effectLst/>
                <a:latin typeface="+mn-lt"/>
                <a:ea typeface="+mn-ea"/>
                <a:cs typeface="+mn-cs"/>
              </a:rPr>
              <a:t> and the gods who share his temple. When I learned that you are in good health, I gave thanks to all the gods. You will say to Par[...]: ‘We exerted ourselves for the man who brought the letter, so that he might have his livelihood until you come to us. And if you decide not to come, send us a message, inasmuch as we waited in the midst of the strife for . . . of the things that went into the storeroom. And when I have learned with certainty that you are well, I shall be relieved of worry.’ In addition, I beg this of you also, brother, [- - -].” The next slide includes</a:t>
            </a:r>
            <a:r>
              <a:rPr lang="en-US" sz="1200" b="0" i="0" kern="1200" baseline="0" dirty="0">
                <a:solidFill>
                  <a:schemeClr val="tx1"/>
                </a:solidFill>
                <a:effectLst/>
                <a:latin typeface="+mn-lt"/>
                <a:ea typeface="+mn-ea"/>
                <a:cs typeface="+mn-cs"/>
              </a:rPr>
              <a:t> highlights</a:t>
            </a:r>
            <a:r>
              <a:rPr lang="en-US" sz="1200" b="0" i="0" kern="1200" dirty="0">
                <a:solidFill>
                  <a:schemeClr val="tx1"/>
                </a:solidFill>
                <a:effectLst/>
                <a:latin typeface="+mn-lt"/>
                <a:ea typeface="+mn-ea"/>
                <a:cs typeface="+mn-cs"/>
              </a:rPr>
              <a:t>.</a:t>
            </a:r>
            <a:endParaRPr lang="en-US" dirty="0"/>
          </a:p>
          <a:p>
            <a:endParaRPr lang="en-US" dirty="0"/>
          </a:p>
          <a:p>
            <a:r>
              <a:rPr lang="en-US" dirty="0"/>
              <a:t>This image comes from the University of Michigan, Advanced Papyrological Information System, and is in the public domain. Source: http://quod.lib.umich.edu/a/apis/x-1492/1622r.tif. University of Michigan Library Digital Collections. Accessed: Dec 15, 2019.</a:t>
            </a:r>
          </a:p>
          <a:p>
            <a:endParaRPr lang="en-US" dirty="0"/>
          </a:p>
          <a:p>
            <a:r>
              <a:rPr lang="en-US" dirty="0"/>
              <a:t>umich1622r1492</a:t>
            </a:r>
          </a:p>
        </p:txBody>
      </p:sp>
      <p:sp>
        <p:nvSpPr>
          <p:cNvPr id="4" name="Slide Number Placeholder 3"/>
          <p:cNvSpPr>
            <a:spLocks noGrp="1"/>
          </p:cNvSpPr>
          <p:nvPr>
            <p:ph type="sldNum" sz="quarter" idx="5"/>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2407924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The </a:t>
            </a:r>
            <a:r>
              <a:rPr lang="en-US" dirty="0"/>
              <a:t>words “to the gods”</a:t>
            </a:r>
            <a:r>
              <a:rPr lang="el-GR" dirty="0"/>
              <a:t> </a:t>
            </a:r>
            <a:r>
              <a:rPr lang="en-US" dirty="0"/>
              <a:t>(Gk. </a:t>
            </a:r>
            <a:r>
              <a:rPr lang="en-US" i="1" dirty="0" err="1"/>
              <a:t>tois</a:t>
            </a:r>
            <a:r>
              <a:rPr lang="en-US" i="1" dirty="0"/>
              <a:t> </a:t>
            </a:r>
            <a:r>
              <a:rPr lang="en-US" i="1" dirty="0" err="1"/>
              <a:t>theois</a:t>
            </a:r>
            <a:r>
              <a:rPr lang="en-US" i="0" dirty="0"/>
              <a:t>,</a:t>
            </a:r>
            <a:r>
              <a:rPr lang="en-US" dirty="0"/>
              <a:t> </a:t>
            </a:r>
            <a:r>
              <a:rPr lang="el-GR" dirty="0"/>
              <a:t>τοις </a:t>
            </a:r>
            <a:r>
              <a:rPr lang="el-GR" dirty="0" err="1"/>
              <a:t>θεοις</a:t>
            </a:r>
            <a:r>
              <a:rPr lang="en-US" dirty="0"/>
              <a:t>) is highlighted with a red box. The word “I gave thanks” (Gk. </a:t>
            </a:r>
            <a:r>
              <a:rPr lang="en-US" i="1" dirty="0" err="1"/>
              <a:t>eucharistēsa</a:t>
            </a:r>
            <a:r>
              <a:rPr lang="en-US" i="0" dirty="0"/>
              <a:t>, </a:t>
            </a:r>
            <a:r>
              <a:rPr lang="el-GR" sz="1200" kern="1200" dirty="0" err="1">
                <a:solidFill>
                  <a:schemeClr val="tx1"/>
                </a:solidFill>
                <a:effectLst/>
                <a:latin typeface="+mn-lt"/>
                <a:ea typeface="+mn-ea"/>
                <a:cs typeface="+mn-cs"/>
              </a:rPr>
              <a:t>εὐχαρίστησα</a:t>
            </a:r>
            <a:r>
              <a:rPr lang="en-US" i="0" dirty="0"/>
              <a:t>)</a:t>
            </a:r>
            <a:r>
              <a:rPr lang="el-GR" i="0" dirty="0"/>
              <a:t> </a:t>
            </a:r>
            <a:r>
              <a:rPr lang="en-US" i="0" dirty="0"/>
              <a:t>is highlighted with a white</a:t>
            </a:r>
            <a:r>
              <a:rPr lang="en-US" i="0" baseline="0" dirty="0"/>
              <a:t> </a:t>
            </a:r>
            <a:r>
              <a:rPr lang="en-US" i="0" dirty="0"/>
              <a:t>box.</a:t>
            </a:r>
            <a:endParaRPr lang="en-US" dirty="0"/>
          </a:p>
          <a:p>
            <a:endParaRPr lang="en-US" dirty="0"/>
          </a:p>
          <a:p>
            <a:r>
              <a:rPr lang="en-US" dirty="0"/>
              <a:t>This image comes from the University of Michigan, Advanced Papyrological Information System, and is in the public domain. Source: http://quod.lib.umich.edu/a/apis/x-1492/1622r.tif. University of Michigan Library Digital Collections. Accessed: Dec 15, 2019.</a:t>
            </a:r>
          </a:p>
          <a:p>
            <a:endParaRPr lang="en-US" dirty="0"/>
          </a:p>
          <a:p>
            <a:r>
              <a:rPr lang="en-US" dirty="0"/>
              <a:t>umich1622r1492</a:t>
            </a:r>
          </a:p>
        </p:txBody>
      </p:sp>
      <p:sp>
        <p:nvSpPr>
          <p:cNvPr id="4" name="Slide Number Placeholder 3"/>
          <p:cNvSpPr>
            <a:spLocks noGrp="1"/>
          </p:cNvSpPr>
          <p:nvPr>
            <p:ph type="sldNum" sz="quarter" idx="5"/>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27405358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(left) and a reproduction of it (right) show the posture of prayer that</a:t>
            </a:r>
            <a:r>
              <a:rPr lang="en-US" baseline="0" dirty="0"/>
              <a:t> indicated prayer in Paul’s day</a:t>
            </a:r>
            <a:r>
              <a:rPr lang="en-US" dirty="0"/>
              <a:t>. This</a:t>
            </a:r>
            <a:r>
              <a:rPr lang="en-US" baseline="0" dirty="0"/>
              <a:t> statue</a:t>
            </a:r>
            <a:r>
              <a:rPr lang="en-US" dirty="0"/>
              <a:t> was discovered in 1754</a:t>
            </a:r>
            <a:r>
              <a:rPr lang="en-US" baseline="0" dirty="0"/>
              <a:t> in</a:t>
            </a:r>
            <a:r>
              <a:rPr lang="en-US" dirty="0"/>
              <a:t> the northwest corner of the garden of the Villa of the Papyri at Herculaneum. The image on the left comes from </a:t>
            </a:r>
            <a:r>
              <a:rPr lang="en-US" dirty="0" err="1"/>
              <a:t>Sailko</a:t>
            </a:r>
            <a:r>
              <a:rPr lang="en-US" dirty="0"/>
              <a:t> and is licensed under CC BY SA 3.0, via Wikimedia Commons: https://commons.wikimedia.org/wiki/File:Peplophoros,_da_villa_dei_papiri,_peristilio_rettangolare.JPG. This</a:t>
            </a:r>
            <a:r>
              <a:rPr lang="en-US" baseline="0" dirty="0"/>
              <a:t> reproduction on the right was photographed at the Getty Villa in southern California. </a:t>
            </a:r>
            <a:endParaRPr lang="en-US" dirty="0"/>
          </a:p>
          <a:p>
            <a:endParaRPr lang="en-US" dirty="0"/>
          </a:p>
          <a:p>
            <a:r>
              <a:rPr lang="en-US" dirty="0"/>
              <a:t>Left: wiki11292013123211; right image:</a:t>
            </a:r>
            <a:r>
              <a:rPr lang="en-US" baseline="0" dirty="0"/>
              <a:t> tb082214110</a:t>
            </a:r>
            <a:endParaRPr lang="en-US" dirty="0"/>
          </a:p>
        </p:txBody>
      </p:sp>
      <p:sp>
        <p:nvSpPr>
          <p:cNvPr id="4" name="Slide Number Placeholder 3"/>
          <p:cNvSpPr>
            <a:spLocks noGrp="1"/>
          </p:cNvSpPr>
          <p:nvPr>
            <p:ph type="sldNum" sz="quarter" idx="5"/>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6385838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depiction from the late 4th-century AD funerary inscription of someone named </a:t>
            </a:r>
            <a:r>
              <a:rPr lang="en-US" dirty="0" err="1"/>
              <a:t>Priscus</a:t>
            </a:r>
            <a:r>
              <a:rPr lang="en-US" baseline="0" dirty="0"/>
              <a:t> demonstrates that</a:t>
            </a:r>
            <a:r>
              <a:rPr lang="en-US" dirty="0"/>
              <a:t> the posture of prayer with upraised hands continued to be used by Christians in the early church. An explicit reference to this kind of action may be found in 1 Timothy 2:8 (cf. </a:t>
            </a:r>
            <a:r>
              <a:rPr lang="en-US" dirty="0" err="1"/>
              <a:t>Pss</a:t>
            </a:r>
            <a:r>
              <a:rPr lang="en-US" dirty="0"/>
              <a:t> 28:2; 63:4; 141:2; Neh 8:6). The Chi</a:t>
            </a:r>
            <a:r>
              <a:rPr lang="en-US" baseline="0" dirty="0"/>
              <a:t> Rho monogram in the upper right corner of this plaque identifies the deceased as a Christian.</a:t>
            </a:r>
            <a:r>
              <a:rPr lang="en-US" dirty="0"/>
              <a:t> This inscription was photographed at the National Museum of Rome.</a:t>
            </a:r>
          </a:p>
          <a:p>
            <a:endParaRPr lang="en-US" dirty="0"/>
          </a:p>
          <a:p>
            <a:r>
              <a:rPr lang="en-US" dirty="0"/>
              <a:t>tb0513178406</a:t>
            </a:r>
          </a:p>
        </p:txBody>
      </p:sp>
    </p:spTree>
    <p:extLst>
      <p:ext uri="{BB962C8B-B14F-4D97-AF65-F5344CB8AC3E}">
        <p14:creationId xmlns:p14="http://schemas.microsoft.com/office/powerpoint/2010/main" val="6816091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relief contains a depiction of a woman in the stance of prayer. It</a:t>
            </a:r>
            <a:r>
              <a:rPr lang="en-US" baseline="0" dirty="0"/>
              <a:t> dates to circa AD 310–320. </a:t>
            </a:r>
            <a:r>
              <a:rPr lang="en-US" dirty="0"/>
              <a:t>It was photographed at the Vatican Museums.</a:t>
            </a:r>
          </a:p>
          <a:p>
            <a:endParaRPr lang="en-US" dirty="0"/>
          </a:p>
          <a:p>
            <a:r>
              <a:rPr lang="en-US" dirty="0"/>
              <a:t>tb0512175789</a:t>
            </a:r>
          </a:p>
        </p:txBody>
      </p:sp>
    </p:spTree>
    <p:extLst>
      <p:ext uri="{BB962C8B-B14F-4D97-AF65-F5344CB8AC3E}">
        <p14:creationId xmlns:p14="http://schemas.microsoft.com/office/powerpoint/2010/main" val="29945548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It may be noted that the prayer stance of raising one’s hands is found in depictions long before the time of Paul. This image comes from The Metropolitan Museum of Art and is in the public domain. Source</a:t>
            </a:r>
            <a:r>
              <a:rPr lang="en-US" baseline="0" dirty="0"/>
              <a:t>: https://www.metmuseum.org/art/collection/search/544776.</a:t>
            </a:r>
          </a:p>
          <a:p>
            <a:endParaRPr lang="en-US" baseline="0" dirty="0"/>
          </a:p>
          <a:p>
            <a:r>
              <a:rPr lang="en-US" baseline="0" dirty="0"/>
              <a:t>met544776</a:t>
            </a:r>
            <a:endParaRPr lang="en-US" dirty="0"/>
          </a:p>
        </p:txBody>
      </p:sp>
    </p:spTree>
    <p:extLst>
      <p:ext uri="{BB962C8B-B14F-4D97-AF65-F5344CB8AC3E}">
        <p14:creationId xmlns:p14="http://schemas.microsoft.com/office/powerpoint/2010/main" val="41367943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describes their faithful activities as “</a:t>
            </a:r>
            <a:r>
              <a:rPr lang="en-US" baseline="0" dirty="0"/>
              <a:t>labor” (Gk. </a:t>
            </a:r>
            <a:r>
              <a:rPr lang="en-US" i="1" baseline="0" dirty="0" err="1"/>
              <a:t>kopos</a:t>
            </a:r>
            <a:r>
              <a:rPr lang="en-US" i="0" baseline="0" dirty="0"/>
              <a:t>,</a:t>
            </a:r>
            <a:r>
              <a:rPr lang="en-US" baseline="0" dirty="0"/>
              <a:t> </a:t>
            </a:r>
            <a:r>
              <a:rPr lang="el-GR" sz="1200" kern="1200" dirty="0">
                <a:solidFill>
                  <a:schemeClr val="tx1"/>
                </a:solidFill>
                <a:effectLst/>
                <a:latin typeface="+mn-lt"/>
                <a:ea typeface="+mn-ea"/>
                <a:cs typeface="+mn-cs"/>
              </a:rPr>
              <a:t>κόπος</a:t>
            </a:r>
            <a:r>
              <a:rPr lang="en-US" sz="1200" b="0" i="0" u="none" strike="noStrike" kern="1200" baseline="0" dirty="0">
                <a:solidFill>
                  <a:schemeClr val="tx1"/>
                </a:solidFill>
                <a:latin typeface="+mn-lt"/>
                <a:ea typeface="+mn-ea"/>
                <a:cs typeface="+mn-cs"/>
              </a:rPr>
              <a:t>). This word is also used to describe hard physical effort. </a:t>
            </a:r>
            <a:r>
              <a:rPr lang="en-US" dirty="0"/>
              <a:t>The workers shown here illustrate the sort of intense labor that lay behind this metaphorical language. They are excavating rock in order to make a terrace. This strenuous</a:t>
            </a:r>
            <a:r>
              <a:rPr lang="en-US" baseline="0" dirty="0"/>
              <a:t> toil will ultimately produce ground that is terraced and much better suited to growing crops</a:t>
            </a:r>
            <a:r>
              <a:rPr lang="en-US" dirty="0"/>
              <a:t>. Abu Ghosh is located in the Judean hills west of Jerusalem. This American Colony photo was taken between 1940 and 1946.</a:t>
            </a:r>
          </a:p>
          <a:p>
            <a:endParaRPr lang="en-US" dirty="0"/>
          </a:p>
          <a:p>
            <a:r>
              <a:rPr lang="en-US" dirty="0"/>
              <a:t>mat21421</a:t>
            </a:r>
          </a:p>
        </p:txBody>
      </p:sp>
    </p:spTree>
    <p:extLst>
      <p:ext uri="{BB962C8B-B14F-4D97-AF65-F5344CB8AC3E}">
        <p14:creationId xmlns:p14="http://schemas.microsoft.com/office/powerpoint/2010/main" val="30129548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sarcophagus relief depicts two men working with hoes (upper register), and two working with a pair of oxen to haul a heavy load. This relief was photographed at the Vatican Museums.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tb0512175840</a:t>
            </a:r>
          </a:p>
        </p:txBody>
      </p:sp>
    </p:spTree>
    <p:extLst>
      <p:ext uri="{BB962C8B-B14F-4D97-AF65-F5344CB8AC3E}">
        <p14:creationId xmlns:p14="http://schemas.microsoft.com/office/powerpoint/2010/main" val="28221782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a:t>
            </a:r>
            <a:r>
              <a:rPr lang="en-US" i="1" dirty="0" err="1"/>
              <a:t>marmorarius</a:t>
            </a:r>
            <a:r>
              <a:rPr lang="en-US" baseline="0" dirty="0"/>
              <a:t> (marble seller) like the one shown here might offer for sale pre-cut stone that could be installed to create a beautifully patterned floor</a:t>
            </a:r>
            <a:r>
              <a:rPr lang="en-US" dirty="0"/>
              <a:t>. This required exact cutting and fitment with carefully chosen colors of stone, work</a:t>
            </a:r>
            <a:r>
              <a:rPr lang="en-US" baseline="0" dirty="0"/>
              <a:t> that might be fittingly called a labor of love. </a:t>
            </a:r>
            <a:r>
              <a:rPr lang="en-US" dirty="0"/>
              <a:t>This artifact was photographed at the National Museum</a:t>
            </a:r>
            <a:r>
              <a:rPr lang="en-US" baseline="0" dirty="0"/>
              <a:t> of Rome at the Diocletian Baths</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tb0513178466</a:t>
            </a:r>
          </a:p>
        </p:txBody>
      </p:sp>
    </p:spTree>
    <p:extLst>
      <p:ext uri="{BB962C8B-B14F-4D97-AF65-F5344CB8AC3E}">
        <p14:creationId xmlns:p14="http://schemas.microsoft.com/office/powerpoint/2010/main" val="2822178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remains of a</a:t>
            </a:r>
            <a:r>
              <a:rPr lang="en-US" sz="1200" baseline="0" dirty="0"/>
              <a:t> temple to the god Apollo gives some sense of the grandeur of ancient Corinth, though only</a:t>
            </a:r>
            <a:r>
              <a:rPr lang="en-US" sz="1200" dirty="0"/>
              <a:t> seven of the temple’s original 38 Doric columns still stand today. The temple was built circa 550 BC atop an earlier temple. When Roman colonists came to the city, they removed the divider between the two inner rooms (</a:t>
            </a:r>
            <a:r>
              <a:rPr lang="en-US" sz="1200" dirty="0" err="1"/>
              <a:t>cellas</a:t>
            </a:r>
            <a:r>
              <a:rPr lang="en-US" sz="1200" dirty="0"/>
              <a:t>), making them one.</a:t>
            </a:r>
          </a:p>
          <a:p>
            <a:endParaRPr lang="en-US" dirty="0"/>
          </a:p>
          <a:p>
            <a:r>
              <a:rPr lang="en-US" dirty="0"/>
              <a:t>jc0111152455</a:t>
            </a:r>
            <a:endParaRPr lang="en-US" sz="1200" dirty="0"/>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24160940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“choice” (Gk. </a:t>
            </a:r>
            <a:r>
              <a:rPr lang="en-US" i="1" dirty="0" err="1"/>
              <a:t>eklogē</a:t>
            </a:r>
            <a:r>
              <a:rPr lang="en-US" dirty="0"/>
              <a:t>, </a:t>
            </a:r>
            <a:r>
              <a:rPr lang="el-GR" sz="1200" b="0" i="0" u="none" strike="noStrike" kern="1200" baseline="0" dirty="0">
                <a:solidFill>
                  <a:schemeClr val="tx1"/>
                </a:solidFill>
                <a:latin typeface="+mn-lt"/>
                <a:ea typeface="+mn-ea"/>
                <a:cs typeface="+mn-cs"/>
              </a:rPr>
              <a:t>ἐκλογή</a:t>
            </a:r>
            <a:r>
              <a:rPr lang="en-US" dirty="0"/>
              <a:t>) is related to the verb “to choose” (Gk. </a:t>
            </a:r>
            <a:r>
              <a:rPr lang="en-US" i="1" dirty="0" err="1"/>
              <a:t>eklegomai</a:t>
            </a:r>
            <a:r>
              <a:rPr lang="en-US" dirty="0"/>
              <a:t>, </a:t>
            </a:r>
            <a:r>
              <a:rPr lang="el-GR" sz="1200" b="0" i="0" u="none" strike="noStrike" kern="1200" baseline="0" dirty="0">
                <a:solidFill>
                  <a:schemeClr val="tx1"/>
                </a:solidFill>
                <a:latin typeface="+mn-lt"/>
                <a:ea typeface="+mn-ea"/>
                <a:cs typeface="+mn-cs"/>
              </a:rPr>
              <a:t>ἐκλέγομαι</a:t>
            </a:r>
            <a:r>
              <a:rPr lang="en-US" sz="1200" b="0" i="0" u="none" strike="noStrike" kern="1200" baseline="0" dirty="0">
                <a:solidFill>
                  <a:schemeClr val="tx1"/>
                </a:solidFill>
                <a:latin typeface="+mn-lt"/>
                <a:ea typeface="+mn-ea"/>
                <a:cs typeface="+mn-cs"/>
              </a:rPr>
              <a:t>). This idea is represented here by a small group of bronze ballots that were used by jurors to deliver their choices. In this case, a center post with a hole through it indicated “guilty,” whereas a solid post indicated “innocent.” The post could be covered by the hand as it was dropped into a jar, concealing the decision of the juror. This display was photographed at the Athens Agora Museum.</a:t>
            </a:r>
          </a:p>
          <a:p>
            <a:endParaRPr lang="en-US" sz="1200" b="0" i="0" u="none" strike="noStrike" kern="1200" baseline="0" dirty="0">
              <a:solidFill>
                <a:schemeClr val="tx1"/>
              </a:solidFill>
              <a:latin typeface="+mn-lt"/>
              <a:ea typeface="+mn-ea"/>
              <a:cs typeface="+mn-cs"/>
            </a:endParaRPr>
          </a:p>
          <a:p>
            <a:r>
              <a:rPr lang="en-US" dirty="0"/>
              <a:t>tb031806412</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11371685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Since this is the first letter written by Paul to</a:t>
            </a:r>
            <a:r>
              <a:rPr lang="en-US" baseline="0" dirty="0"/>
              <a:t> the church at Thessalonica, his reference to the gospel coming to them “in word” likely refers to his preaching there, not to written words. </a:t>
            </a:r>
            <a:r>
              <a:rPr lang="en-US" dirty="0"/>
              <a:t>This illustration by </a:t>
            </a:r>
            <a:r>
              <a:rPr lang="fi-FI" sz="1200" b="0" i="0" kern="1200" dirty="0">
                <a:solidFill>
                  <a:schemeClr val="tx1"/>
                </a:solidFill>
                <a:effectLst/>
                <a:latin typeface="+mn-lt"/>
                <a:ea typeface="+mn-ea"/>
                <a:cs typeface="+mn-cs"/>
              </a:rPr>
              <a:t>Gustave Doré</a:t>
            </a:r>
            <a:r>
              <a:rPr lang="en-US" dirty="0"/>
              <a:t> is in the public domain, via Wikimedia Commons: https://en.wikipedia.org/wiki/File:Paulthessalonians.jpg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wiki080120060252</a:t>
            </a:r>
          </a:p>
        </p:txBody>
      </p:sp>
    </p:spTree>
    <p:extLst>
      <p:ext uri="{BB962C8B-B14F-4D97-AF65-F5344CB8AC3E}">
        <p14:creationId xmlns:p14="http://schemas.microsoft.com/office/powerpoint/2010/main" val="2822178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arrival of the gospel at Thessalonica “in power” may refer to miraculous events that accompanied the word and verified the gospel preached</a:t>
            </a:r>
            <a:r>
              <a:rPr lang="en-US" baseline="0" dirty="0"/>
              <a:t> by Paul. No miraculous events are recorded in Acts during Paul’s visit to Thessalonica (Acts 17:1-10), although Paul had just recently been miraculously released from prison at Philippi (Acts 16:22-28). The painting shown here depicts Paul on the island of Malta, shaking off a poisonous snake that had bitten him, and from which he suffered no ill effects. </a:t>
            </a:r>
            <a:r>
              <a:rPr lang="en-US" dirty="0"/>
              <a:t>This oil painting was completed by </a:t>
            </a:r>
            <a:r>
              <a:rPr lang="en-US" sz="1200" b="0" i="0" kern="1200" dirty="0">
                <a:solidFill>
                  <a:schemeClr val="tx1"/>
                </a:solidFill>
                <a:effectLst/>
                <a:latin typeface="+mn-lt"/>
                <a:ea typeface="+mn-ea"/>
                <a:cs typeface="+mn-cs"/>
              </a:rPr>
              <a:t>Laurent de La Hire in 1630. It is located</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in the Birmingham Museum of Art.</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This image</a:t>
            </a:r>
            <a:r>
              <a:rPr lang="en-US" dirty="0"/>
              <a:t> comes from </a:t>
            </a:r>
            <a:r>
              <a:rPr lang="en-US" sz="1200" b="0" i="0" kern="1200" dirty="0">
                <a:solidFill>
                  <a:schemeClr val="tx1"/>
                </a:solidFill>
                <a:effectLst/>
                <a:latin typeface="+mn-lt"/>
                <a:ea typeface="+mn-ea"/>
                <a:cs typeface="+mn-cs"/>
              </a:rPr>
              <a:t>Sean </a:t>
            </a:r>
            <a:r>
              <a:rPr lang="en-US" sz="1200" b="0" i="0" kern="1200" dirty="0" err="1">
                <a:solidFill>
                  <a:schemeClr val="tx1"/>
                </a:solidFill>
                <a:effectLst/>
                <a:latin typeface="+mn-lt"/>
                <a:ea typeface="+mn-ea"/>
                <a:cs typeface="+mn-cs"/>
              </a:rPr>
              <a:t>Pathasema</a:t>
            </a:r>
            <a:r>
              <a:rPr lang="en-US" sz="1200" b="0" i="0" kern="1200" dirty="0">
                <a:solidFill>
                  <a:schemeClr val="tx1"/>
                </a:solidFill>
                <a:effectLst/>
                <a:latin typeface="+mn-lt"/>
                <a:ea typeface="+mn-ea"/>
                <a:cs typeface="+mn-cs"/>
              </a:rPr>
              <a:t> and </a:t>
            </a:r>
            <a:r>
              <a:rPr lang="en-US" dirty="0"/>
              <a:t>is in the public domain, via Wikimedia Commons: https://commons.wikimedia.org/wiki/File:Laurent_de_La_Hyre%27s_Saint_Paul_Shipwrecked_on_Malta.jpg</a:t>
            </a:r>
          </a:p>
          <a:p>
            <a:endParaRPr lang="en-US" dirty="0"/>
          </a:p>
          <a:p>
            <a:r>
              <a:rPr lang="en-US" dirty="0"/>
              <a:t>wiki072020112119</a:t>
            </a:r>
          </a:p>
        </p:txBody>
      </p:sp>
    </p:spTree>
    <p:extLst>
      <p:ext uri="{BB962C8B-B14F-4D97-AF65-F5344CB8AC3E}">
        <p14:creationId xmlns:p14="http://schemas.microsoft.com/office/powerpoint/2010/main" val="28221782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Imitation has been a chief method of instruction and is attested in the oldest surviving texts of human history. In Sumerian, the oldest written language, scribal education involved an instructor providing an exemplar text which the student would then copy. The tablet pictured above is such a school text from Nippur. This type of tablet is referred to as a “lentil” or “bun.” The teacher would write a sequence on the tablet and the student would then copy it. This can be clearly seen in the above text in which the top two lines are repeated below. Paul employed this time-tested pedagogy during his ministry to the Thessalonians and now calls them to imitate the model he provided. This artifact was photographed at the Istanbul Museum of the Ancient Orient in Turkey.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adr1006054324</a:t>
            </a:r>
          </a:p>
        </p:txBody>
      </p:sp>
    </p:spTree>
    <p:extLst>
      <p:ext uri="{BB962C8B-B14F-4D97-AF65-F5344CB8AC3E}">
        <p14:creationId xmlns:p14="http://schemas.microsoft.com/office/powerpoint/2010/main" val="10952545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An “imitator” (Gk. </a:t>
            </a:r>
            <a:r>
              <a:rPr lang="en-US" i="1" dirty="0" err="1"/>
              <a:t>mimētēs</a:t>
            </a:r>
            <a:r>
              <a:rPr lang="en-US" dirty="0"/>
              <a:t>, </a:t>
            </a:r>
            <a:r>
              <a:rPr lang="el-GR" sz="1200" b="0" i="0" u="none" strike="noStrike" kern="1200" baseline="0" dirty="0">
                <a:solidFill>
                  <a:schemeClr val="tx1"/>
                </a:solidFill>
                <a:latin typeface="+mn-lt"/>
                <a:ea typeface="+mn-ea"/>
                <a:cs typeface="+mn-cs"/>
              </a:rPr>
              <a:t>μιμητής</a:t>
            </a:r>
            <a:r>
              <a:rPr lang="en-US" dirty="0"/>
              <a:t>) is one who mimics another.</a:t>
            </a:r>
            <a:r>
              <a:rPr lang="en-US" baseline="0" dirty="0"/>
              <a:t> This was common in Greek theater, if often somewhat exaggerated. The use of masks and the appropriate clothing allowed actors to mimic stock characters. Stock characters of Greek theater included the Parasite (</a:t>
            </a:r>
            <a:r>
              <a:rPr lang="en-US" i="1" baseline="0" dirty="0" err="1"/>
              <a:t>parasitus</a:t>
            </a:r>
            <a:r>
              <a:rPr lang="en-US" baseline="0" dirty="0"/>
              <a:t>), the Tricky Slave (</a:t>
            </a:r>
            <a:r>
              <a:rPr lang="en-US" i="1" baseline="0" dirty="0" err="1"/>
              <a:t>servus</a:t>
            </a:r>
            <a:r>
              <a:rPr lang="en-US" baseline="0" dirty="0"/>
              <a:t> </a:t>
            </a:r>
            <a:r>
              <a:rPr lang="en-US" i="1" baseline="0" dirty="0" err="1"/>
              <a:t>callidus</a:t>
            </a:r>
            <a:r>
              <a:rPr lang="en-US" baseline="0" dirty="0"/>
              <a:t>), the Prostitute (</a:t>
            </a:r>
            <a:r>
              <a:rPr lang="en-US" i="1" baseline="0" dirty="0" err="1"/>
              <a:t>meretrix</a:t>
            </a:r>
            <a:r>
              <a:rPr lang="en-US" baseline="0" dirty="0"/>
              <a:t>), the Braggart Warrior (</a:t>
            </a:r>
            <a:r>
              <a:rPr lang="en-US" i="1" baseline="0" dirty="0"/>
              <a:t>miles </a:t>
            </a:r>
            <a:r>
              <a:rPr lang="en-US" i="1" baseline="0" dirty="0" err="1"/>
              <a:t>gloriosus</a:t>
            </a:r>
            <a:r>
              <a:rPr lang="en-US" baseline="0" dirty="0"/>
              <a:t>), and the Young Lover (</a:t>
            </a:r>
            <a:r>
              <a:rPr lang="en-US" i="1" baseline="0" dirty="0" err="1"/>
              <a:t>adulescens</a:t>
            </a:r>
            <a:r>
              <a:rPr lang="en-US" baseline="0" dirty="0"/>
              <a:t>). The mosaic shown here depicts a </a:t>
            </a:r>
            <a:r>
              <a:rPr lang="en-US" i="1" baseline="0" dirty="0" err="1"/>
              <a:t>choregos</a:t>
            </a:r>
            <a:r>
              <a:rPr lang="en-US" baseline="0" dirty="0"/>
              <a:t> (a wealthy patron who sponsored the chorus) and several actors preparing for a performance. This mosaic was photographed at the Naples Archaeological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tb0515170613</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13400507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uses a similar metaphor in Romans 8:29 when he speaks of being “conformed” (Gk. </a:t>
            </a:r>
            <a:r>
              <a:rPr lang="en-US" i="1" dirty="0" err="1"/>
              <a:t>summorphos</a:t>
            </a:r>
            <a:r>
              <a:rPr lang="en-US" dirty="0"/>
              <a:t>, </a:t>
            </a:r>
            <a:r>
              <a:rPr lang="el-GR" sz="1200" b="0" i="0" u="none" strike="noStrike" kern="1200" baseline="0" dirty="0">
                <a:solidFill>
                  <a:schemeClr val="tx1"/>
                </a:solidFill>
                <a:latin typeface="+mn-lt"/>
                <a:ea typeface="+mn-ea"/>
                <a:cs typeface="+mn-cs"/>
              </a:rPr>
              <a:t>σύμμορφος</a:t>
            </a:r>
            <a:r>
              <a:rPr lang="en-US" dirty="0"/>
              <a:t>) to the image of Christ</a:t>
            </a:r>
            <a:r>
              <a:rPr lang="en-US" baseline="0" dirty="0"/>
              <a:t>. It is illustrated here by a mold and a mask which has been produced from it. As the thing molded conforms to or mimics the mold, so we are to mimic God in our thinking and actions. This mold comes from lower Italy and was photographed at the State Collection of Antiquities (</a:t>
            </a:r>
            <a:r>
              <a:rPr lang="en-US" b="0" dirty="0"/>
              <a:t>Staatliche </a:t>
            </a:r>
            <a:r>
              <a:rPr lang="en-US" b="0" dirty="0" err="1"/>
              <a:t>Antikensammlungen</a:t>
            </a:r>
            <a:r>
              <a:rPr lang="en-US" b="0" dirty="0"/>
              <a:t>) in Munich. </a:t>
            </a:r>
            <a:r>
              <a:rPr lang="en-US" dirty="0"/>
              <a:t>This image comes from </a:t>
            </a:r>
            <a:r>
              <a:rPr lang="en-US" dirty="0" err="1"/>
              <a:t>MatthiasKabel</a:t>
            </a:r>
            <a:r>
              <a:rPr lang="en-US" dirty="0"/>
              <a:t> and is licensed under CC BY-SA 3.0, via Wikimedia Commons:</a:t>
            </a:r>
            <a:r>
              <a:rPr lang="en-US" baseline="0" dirty="0"/>
              <a:t> https://commons.wikimedia.org/wiki/File:Terracotta_mask_and_form_of_heroine_2nd_century_BC_Staatliche_Antikensammlungen_01.jpg.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wiki1115200813122414</a:t>
            </a:r>
            <a:endParaRPr lang="en-US" dirty="0"/>
          </a:p>
        </p:txBody>
      </p:sp>
    </p:spTree>
    <p:extLst>
      <p:ext uri="{BB962C8B-B14F-4D97-AF65-F5344CB8AC3E}">
        <p14:creationId xmlns:p14="http://schemas.microsoft.com/office/powerpoint/2010/main" val="35580990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Paul does not specify the nature of the Thessalonian Christians’ affliction here. However, it is quite possible that may be referring to pressures from fellow Thessalonians to participate in the imperial cult (cf. 1 </a:t>
            </a:r>
            <a:r>
              <a:rPr lang="en-US" dirty="0" err="1"/>
              <a:t>Thess</a:t>
            </a:r>
            <a:r>
              <a:rPr lang="en-US" dirty="0"/>
              <a:t> 2:14). Something of what this would have involved can be seen from the document pictured here. During</a:t>
            </a:r>
            <a:r>
              <a:rPr lang="en-US" baseline="0" dirty="0"/>
              <a:t> the Decian persecution of the 3rd century AD, the Roman government forced people to sacrifice to the Roman gods to show their allegiance to the empire. This resulted in the death of many Christians who were unwilling to sacrifice to pagan gods. According to the University of Michigan website, the text on this </a:t>
            </a:r>
            <a:r>
              <a:rPr lang="en-US" i="1" baseline="0" dirty="0" err="1"/>
              <a:t>libellus</a:t>
            </a:r>
            <a:r>
              <a:rPr lang="en-US" baseline="0" dirty="0"/>
              <a:t> (a brief document written on individual pages) may be translated as follows: “</a:t>
            </a:r>
            <a:r>
              <a:rPr lang="en-US" dirty="0"/>
              <a:t>To those in charge of the sacrifices of the village </a:t>
            </a:r>
            <a:r>
              <a:rPr lang="en-US" dirty="0" err="1"/>
              <a:t>Theadelphia</a:t>
            </a:r>
            <a:r>
              <a:rPr lang="en-US" dirty="0"/>
              <a:t>, from Aurelia </a:t>
            </a:r>
            <a:r>
              <a:rPr lang="en-US" dirty="0" err="1"/>
              <a:t>Bellias</a:t>
            </a:r>
            <a:r>
              <a:rPr lang="en-US" dirty="0"/>
              <a:t>, daughter of </a:t>
            </a:r>
            <a:r>
              <a:rPr lang="en-US" dirty="0" err="1"/>
              <a:t>Peteres</a:t>
            </a:r>
            <a:r>
              <a:rPr lang="en-US" dirty="0"/>
              <a:t>, and her daughter, </a:t>
            </a:r>
            <a:r>
              <a:rPr lang="en-US" dirty="0" err="1"/>
              <a:t>Kapinis</a:t>
            </a:r>
            <a:r>
              <a:rPr lang="en-US" dirty="0"/>
              <a:t>. We have always been constant in sacrificing to the gods, and now too, in your presence, in accordance with the regulations, I have poured libations and sacrificed and tasted the offerings, and I ask you to certify this for us below. May you continue to prosper. (2nd hand) We, Aurelius </a:t>
            </a:r>
            <a:r>
              <a:rPr lang="en-US" dirty="0" err="1"/>
              <a:t>Serenus</a:t>
            </a:r>
            <a:r>
              <a:rPr lang="en-US" dirty="0"/>
              <a:t> and Aurelius </a:t>
            </a:r>
            <a:r>
              <a:rPr lang="en-US" dirty="0" err="1"/>
              <a:t>Hermas</a:t>
            </a:r>
            <a:r>
              <a:rPr lang="en-US" dirty="0"/>
              <a:t>, saw you sacrificing. (3rd hand) I, </a:t>
            </a:r>
            <a:r>
              <a:rPr lang="en-US" dirty="0" err="1"/>
              <a:t>Hermas</a:t>
            </a:r>
            <a:r>
              <a:rPr lang="en-US" dirty="0"/>
              <a:t>, certify. (1st hand) The 1st year if the Emperor Caesar Gaius </a:t>
            </a:r>
            <a:r>
              <a:rPr lang="en-US" dirty="0" err="1"/>
              <a:t>Messius</a:t>
            </a:r>
            <a:r>
              <a:rPr lang="en-US" dirty="0"/>
              <a:t> Quintus </a:t>
            </a:r>
            <a:r>
              <a:rPr lang="en-US" dirty="0" err="1"/>
              <a:t>Traianus</a:t>
            </a:r>
            <a:r>
              <a:rPr lang="en-US" dirty="0"/>
              <a:t> Decius Pius Felix Augustus, </a:t>
            </a:r>
            <a:r>
              <a:rPr lang="en-US" dirty="0" err="1"/>
              <a:t>Pauni</a:t>
            </a:r>
            <a:r>
              <a:rPr lang="en-US" dirty="0"/>
              <a:t> 27 [=June 21, AD 250].” This image comes from University of Michigan and is licensed under </a:t>
            </a:r>
            <a:r>
              <a:rPr lang="en-US" b="0" dirty="0"/>
              <a:t>CC BY 3.0, via Advanced Papyrological Information System, UM</a:t>
            </a:r>
            <a:r>
              <a:rPr lang="en-US" dirty="0"/>
              <a:t>: http://quod.lib.umich.edu/a/apis/x-1608/263.tif.</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apisum1608</a:t>
            </a:r>
          </a:p>
        </p:txBody>
      </p:sp>
    </p:spTree>
    <p:extLst>
      <p:ext uri="{BB962C8B-B14F-4D97-AF65-F5344CB8AC3E}">
        <p14:creationId xmlns:p14="http://schemas.microsoft.com/office/powerpoint/2010/main" val="22929397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Macedonia</a:t>
            </a:r>
            <a:r>
              <a:rPr lang="en-US" sz="1200" baseline="0" dirty="0"/>
              <a:t> was the region of northern Greece, and Achaia was the name given to southern Greece, including the Peloponnese. Paul planted churches in both of these regions. The location of Thessalonica is identified on this map, as is the place from which Paul was likely writing, Corinth. </a:t>
            </a:r>
            <a:r>
              <a:rPr lang="en-US" dirty="0"/>
              <a:t>This is a detail of map 10-5 from the </a:t>
            </a:r>
            <a:r>
              <a:rPr lang="en-US" i="1" dirty="0"/>
              <a:t>Satellite Bible Atlas</a:t>
            </a:r>
            <a:r>
              <a:rPr lang="en-US" dirty="0"/>
              <a:t>, by William Schlegel; used with permission.</a:t>
            </a:r>
          </a:p>
        </p:txBody>
      </p:sp>
    </p:spTree>
    <p:extLst>
      <p:ext uri="{BB962C8B-B14F-4D97-AF65-F5344CB8AC3E}">
        <p14:creationId xmlns:p14="http://schemas.microsoft.com/office/powerpoint/2010/main" val="28646831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Philippi was a city in Macedonia, approximately 90 miles (145 km) east of Thessalonica.</a:t>
            </a:r>
          </a:p>
          <a:p>
            <a:endParaRPr lang="en-US" dirty="0"/>
          </a:p>
          <a:p>
            <a:r>
              <a:rPr lang="en-US" dirty="0"/>
              <a:t>tb031106921</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37609824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Achaia was a region in southern Greece, but it often referred more specifically to its capital, Corinth. Given that Paul likely wrote this letter from Corinth (see the slide above on 1 </a:t>
            </a:r>
            <a:r>
              <a:rPr lang="en-US" dirty="0" err="1"/>
              <a:t>Thess</a:t>
            </a:r>
            <a:r>
              <a:rPr lang="en-US" dirty="0"/>
              <a:t> 1:1), he may have had it specifically in mind here.</a:t>
            </a:r>
          </a:p>
          <a:p>
            <a:endParaRPr lang="en-US" dirty="0"/>
          </a:p>
          <a:p>
            <a:r>
              <a:rPr lang="en-US" dirty="0"/>
              <a:t>tb050803067</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2209720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cs typeface="Times New Roman" pitchFamily="18" charset="0"/>
              </a:rPr>
              <a:t>The Roman tribunal where Paul was dragged before Gallio (Acts 18:12) has been uncovered in the center of the marketplace (agora) at Corinth. It can be seen here as the raised</a:t>
            </a:r>
            <a:r>
              <a:rPr lang="en-US" sz="1200" baseline="0" dirty="0">
                <a:cs typeface="Times New Roman" pitchFamily="18" charset="0"/>
              </a:rPr>
              <a:t> stone </a:t>
            </a:r>
            <a:r>
              <a:rPr lang="en-US" sz="1200" dirty="0">
                <a:cs typeface="Times New Roman" pitchFamily="18" charset="0"/>
              </a:rPr>
              <a:t>platform</a:t>
            </a:r>
            <a:r>
              <a:rPr lang="en-US" sz="1200" baseline="0" dirty="0">
                <a:cs typeface="Times New Roman" pitchFamily="18" charset="0"/>
              </a:rPr>
              <a:t> in the center of the photo. </a:t>
            </a:r>
            <a:r>
              <a:rPr lang="en-US" sz="1200" dirty="0">
                <a:cs typeface="Times New Roman" pitchFamily="18" charset="0"/>
              </a:rPr>
              <a:t>This was the bema (Gk. </a:t>
            </a:r>
            <a:r>
              <a:rPr lang="el-GR" sz="1200" b="0" i="0" u="none" strike="noStrike" kern="1200" baseline="0" dirty="0">
                <a:solidFill>
                  <a:schemeClr val="tx1"/>
                </a:solidFill>
                <a:ea typeface="+mn-ea"/>
                <a:cs typeface="+mn-cs"/>
              </a:rPr>
              <a:t>βῆμα</a:t>
            </a:r>
            <a:r>
              <a:rPr lang="en-US" sz="1200" dirty="0">
                <a:cs typeface="Times New Roman" pitchFamily="18" charset="0"/>
              </a:rPr>
              <a:t>), where Roman officials would appear before the public. Had Paul’s trial been more formal, it likely would have been held at the North Basilica instead of the bema. In the Byzantine period, a church was built atop this bema. </a:t>
            </a:r>
            <a:endParaRPr lang="en-US" sz="1200" dirty="0"/>
          </a:p>
          <a:p>
            <a:endParaRPr lang="en-US" sz="1200" dirty="0"/>
          </a:p>
          <a:p>
            <a:r>
              <a:rPr lang="en-US" dirty="0"/>
              <a:t>jc0111152350</a:t>
            </a:r>
            <a:endParaRPr lang="en-US" sz="1200" dirty="0"/>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24160940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Delphi was a famous Greek city in Achaia. There is no evidence that Paul visited the city, but this artifact reflects the presence of Christians in Delphi in later centuries.</a:t>
            </a:r>
          </a:p>
          <a:p>
            <a:endParaRPr lang="en-US" dirty="0"/>
          </a:p>
          <a:p>
            <a:r>
              <a:rPr lang="en-US" dirty="0"/>
              <a:t>tb051303051</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21595839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Thessalonica was situated at a key location in the Roman Empire. It was a major seaport and was on the </a:t>
            </a:r>
            <a:r>
              <a:rPr lang="en-US" sz="1200" i="0" kern="1200" dirty="0">
                <a:solidFill>
                  <a:schemeClr val="tx1"/>
                </a:solidFill>
                <a:effectLst/>
                <a:latin typeface="+mn-lt"/>
                <a:ea typeface="+mn-ea"/>
                <a:cs typeface="+mn-cs"/>
              </a:rPr>
              <a:t>Via Egnatia</a:t>
            </a:r>
            <a:r>
              <a:rPr lang="en-US" sz="1200" kern="1200" dirty="0">
                <a:solidFill>
                  <a:schemeClr val="tx1"/>
                </a:solidFill>
                <a:effectLst/>
                <a:latin typeface="+mn-lt"/>
                <a:ea typeface="+mn-ea"/>
                <a:cs typeface="+mn-cs"/>
              </a:rPr>
              <a:t>. News of the fledgling Christian</a:t>
            </a:r>
            <a:r>
              <a:rPr lang="en-US" sz="1200" kern="1200" baseline="0" dirty="0">
                <a:solidFill>
                  <a:schemeClr val="tx1"/>
                </a:solidFill>
                <a:effectLst/>
                <a:latin typeface="+mn-lt"/>
                <a:ea typeface="+mn-ea"/>
                <a:cs typeface="+mn-cs"/>
              </a:rPr>
              <a:t> church in Thessalonica could have spread quickly throughout the empire. See the next slide for a map showing this road passing by Thessalonica.</a:t>
            </a:r>
            <a:endParaRPr lang="en-US" dirty="0"/>
          </a:p>
          <a:p>
            <a:endParaRPr lang="en-US" dirty="0"/>
          </a:p>
          <a:p>
            <a:r>
              <a:rPr lang="en-US" dirty="0"/>
              <a:t>tb031306091</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39372842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Times New Roman" pitchFamily="18" charset="0"/>
              </a:rPr>
              <a:t>This map shows the location of Thessalonica along</a:t>
            </a:r>
            <a:r>
              <a:rPr lang="en-US" baseline="0" dirty="0">
                <a:cs typeface="Times New Roman" pitchFamily="18" charset="0"/>
              </a:rPr>
              <a:t> </a:t>
            </a:r>
            <a:r>
              <a:rPr lang="en-US" dirty="0">
                <a:cs typeface="Times New Roman" pitchFamily="18" charset="0"/>
              </a:rPr>
              <a:t>the Via Egnatia. The map does not represent or label every geographic feature, and the sites are a mixture of modern and ancient place names.</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22717402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Via Egnatia (Egnatian Way) was an important road that led from the Adriatic Sea, across modern Albania and Greece, to Istanbul, Turkey. In the Roman period this was the province of Macedonia. The road was named after the proconsul of Macedonia, </a:t>
            </a:r>
            <a:r>
              <a:rPr lang="en-US" dirty="0" err="1"/>
              <a:t>Cnaeus</a:t>
            </a:r>
            <a:r>
              <a:rPr lang="en-US" dirty="0"/>
              <a:t> </a:t>
            </a:r>
            <a:r>
              <a:rPr lang="en-US" dirty="0" err="1"/>
              <a:t>Egnatius</a:t>
            </a:r>
            <a:r>
              <a:rPr lang="en-US" dirty="0"/>
              <a:t>, who began building the road when Macedonia became a province in 146 BC. According to the Antonine Itinerary (early 4th century AD), the entire length of the Via Egnatia, from </a:t>
            </a:r>
            <a:r>
              <a:rPr lang="en-US" dirty="0" err="1"/>
              <a:t>Durrachium</a:t>
            </a:r>
            <a:r>
              <a:rPr lang="en-US" dirty="0"/>
              <a:t> to Byzantium, was 754 Roman miles (693 miles; 1,115 km). Polybius also gives the distance from Apollonia to Byzantium, but unfortunately the text is broken off. The preserved part of his measurement is “seven thousand five hundred </a:t>
            </a:r>
            <a:r>
              <a:rPr lang="en-US" dirty="0" err="1"/>
              <a:t>stades</a:t>
            </a:r>
            <a:r>
              <a:rPr lang="en-US" baseline="0" dirty="0"/>
              <a:t> . . . </a:t>
            </a:r>
            <a:r>
              <a:rPr lang="en-US" dirty="0"/>
              <a:t>,” but this may not be the complete figure. By Polybius’s computation, 7,500 </a:t>
            </a:r>
            <a:r>
              <a:rPr lang="en-US" dirty="0" err="1"/>
              <a:t>stades</a:t>
            </a:r>
            <a:r>
              <a:rPr lang="en-US" dirty="0"/>
              <a:t> is 900 Roman miles (827 miles; 1,331 km). The importance of this road contributed to the importance of the various cities it passed, such as the port city of Neapolis, which Paul used in his missionary work in this region (Acts 16:11).</a:t>
            </a:r>
          </a:p>
          <a:p>
            <a:endParaRPr lang="en-US" dirty="0"/>
          </a:p>
          <a:p>
            <a:r>
              <a:rPr lang="en-US" dirty="0"/>
              <a:t>tb011301193</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2029131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road was originally built to facilitate mobilization of the Roman army against invaders and revolts. The threats from the north were effectively neutralized when Thrace and Moesia became Roman provinces circa AD 44–46. The Via Egnatia then began to function as an artery for trade and general travel. The road began at </a:t>
            </a:r>
            <a:r>
              <a:rPr lang="en-US" sz="1200" dirty="0" err="1"/>
              <a:t>Dyrrhachium</a:t>
            </a:r>
            <a:r>
              <a:rPr lang="en-US" sz="1200" dirty="0"/>
              <a:t> (modern </a:t>
            </a:r>
            <a:r>
              <a:rPr lang="en-US" sz="1200" dirty="0" err="1"/>
              <a:t>Durrës</a:t>
            </a:r>
            <a:r>
              <a:rPr lang="en-US" sz="1200" dirty="0"/>
              <a:t>, Albania) on the Adriatic Sea. It was essentially a continuation of the Via </a:t>
            </a:r>
            <a:r>
              <a:rPr lang="en-US" sz="1200" dirty="0" err="1"/>
              <a:t>Appia</a:t>
            </a:r>
            <a:r>
              <a:rPr lang="en-US" sz="1200" dirty="0"/>
              <a:t> (Appian Way) which terminated on the east coast of Italy, at </a:t>
            </a:r>
            <a:r>
              <a:rPr lang="en-US" sz="1200" dirty="0" err="1"/>
              <a:t>Brundisium</a:t>
            </a:r>
            <a:r>
              <a:rPr lang="en-US" sz="1200" dirty="0"/>
              <a:t>. </a:t>
            </a:r>
            <a:r>
              <a:rPr lang="en-US" sz="1200" dirty="0" err="1"/>
              <a:t>Durrhacium</a:t>
            </a:r>
            <a:r>
              <a:rPr lang="en-US" sz="1200" dirty="0"/>
              <a:t> is about 89 miles (143 km) across the Adriatic Sea from </a:t>
            </a:r>
            <a:r>
              <a:rPr lang="en-US" sz="1200" dirty="0" err="1"/>
              <a:t>Brundisium</a:t>
            </a:r>
            <a:r>
              <a:rPr lang="en-US" sz="1200" dirty="0"/>
              <a:t>. </a:t>
            </a:r>
          </a:p>
          <a:p>
            <a:endParaRPr lang="en-US" sz="1200" dirty="0"/>
          </a:p>
          <a:p>
            <a:r>
              <a:rPr lang="en-US" sz="1200" dirty="0"/>
              <a:t>A secondary branch of the Via </a:t>
            </a:r>
            <a:r>
              <a:rPr lang="en-US" sz="1200" dirty="0" err="1"/>
              <a:t>Egnatia</a:t>
            </a:r>
            <a:r>
              <a:rPr lang="en-US" sz="1200" dirty="0"/>
              <a:t> began at Apollonia (modern </a:t>
            </a:r>
            <a:r>
              <a:rPr lang="en-US" sz="1200" dirty="0" err="1"/>
              <a:t>Pojan</a:t>
            </a:r>
            <a:r>
              <a:rPr lang="en-US" sz="1200" dirty="0"/>
              <a:t>, Albania) and joined up with the main branch from </a:t>
            </a:r>
            <a:r>
              <a:rPr lang="en-US" sz="1200" dirty="0" err="1"/>
              <a:t>Durrhacium</a:t>
            </a:r>
            <a:r>
              <a:rPr lang="en-US" sz="1200" dirty="0"/>
              <a:t> at </a:t>
            </a:r>
            <a:r>
              <a:rPr lang="en-US" sz="1200" dirty="0" err="1"/>
              <a:t>Claudiana</a:t>
            </a:r>
            <a:r>
              <a:rPr lang="en-US" sz="1200" dirty="0"/>
              <a:t> (modern </a:t>
            </a:r>
            <a:r>
              <a:rPr lang="en-US" sz="1200" dirty="0" err="1"/>
              <a:t>Peqin</a:t>
            </a:r>
            <a:r>
              <a:rPr lang="en-US" sz="1200" dirty="0"/>
              <a:t>, Albania). Under </a:t>
            </a:r>
            <a:r>
              <a:rPr lang="en-US" sz="1200" dirty="0" err="1"/>
              <a:t>Cnaeus</a:t>
            </a:r>
            <a:r>
              <a:rPr lang="en-US" sz="1200" dirty="0"/>
              <a:t> </a:t>
            </a:r>
            <a:r>
              <a:rPr lang="en-US" sz="1200" dirty="0" err="1"/>
              <a:t>Egnatius</a:t>
            </a:r>
            <a:r>
              <a:rPr lang="en-US" sz="1200" dirty="0"/>
              <a:t>, the road extended at least as far as Neapolis (modern Kavala), where a Roman milestone (</a:t>
            </a:r>
            <a:r>
              <a:rPr lang="en-US" sz="1200" dirty="0" err="1"/>
              <a:t>miliarium</a:t>
            </a:r>
            <a:r>
              <a:rPr lang="en-US" sz="1200" dirty="0"/>
              <a:t>) was found which mentions him by name. Polybius gave a detailed description of the road, and sometime before his death in 120 BC, the Via Egnatia extended further east to the </a:t>
            </a:r>
            <a:r>
              <a:rPr lang="en-US" sz="1200" dirty="0" err="1"/>
              <a:t>Hebrus</a:t>
            </a:r>
            <a:r>
              <a:rPr lang="en-US" sz="1200" dirty="0"/>
              <a:t> River which forms the modern boundary between Greece and Turkey (modern </a:t>
            </a:r>
            <a:r>
              <a:rPr lang="en-US" sz="1200" dirty="0" err="1"/>
              <a:t>Meriç</a:t>
            </a:r>
            <a:r>
              <a:rPr lang="en-US" sz="1200" dirty="0"/>
              <a:t>/</a:t>
            </a:r>
            <a:r>
              <a:rPr lang="en-US" sz="1200" dirty="0" err="1"/>
              <a:t>Evros</a:t>
            </a:r>
            <a:r>
              <a:rPr lang="en-US" sz="1200" dirty="0"/>
              <a:t> River). Later the road reached Byzantium (modern Istanbul) on the Marmara Sea. </a:t>
            </a:r>
          </a:p>
          <a:p>
            <a:endParaRPr lang="en-US" sz="1200" dirty="0"/>
          </a:p>
          <a:p>
            <a:r>
              <a:rPr lang="en-US" sz="1200" dirty="0"/>
              <a:t>Notices on milestones (miliaria) indicated repairs to the road were made during the reigns of Trajan, Septimius Severus, and Caracalla. A modern highway, </a:t>
            </a:r>
            <a:r>
              <a:rPr lang="en-US" sz="1200" dirty="0" err="1"/>
              <a:t>Egnatia</a:t>
            </a:r>
            <a:r>
              <a:rPr lang="en-US" sz="1200" dirty="0"/>
              <a:t> </a:t>
            </a:r>
            <a:r>
              <a:rPr lang="en-US" sz="1200" dirty="0" err="1"/>
              <a:t>Odos</a:t>
            </a:r>
            <a:r>
              <a:rPr lang="en-US" sz="1200" dirty="0"/>
              <a:t>, has been completed which approximately follows the route of its ancient namesake between Thessaloniki and the border with Turkey. West of Thessaloniki, the modern highway changes course and heads southwest to </a:t>
            </a:r>
            <a:r>
              <a:rPr lang="en-US" sz="1200" dirty="0" err="1"/>
              <a:t>Igoumenitsa</a:t>
            </a:r>
            <a:r>
              <a:rPr lang="en-US" sz="1200" dirty="0"/>
              <a:t> on the Adriatic. Unlike the Via </a:t>
            </a:r>
            <a:r>
              <a:rPr lang="en-US" sz="1200" dirty="0" err="1"/>
              <a:t>Egnatia</a:t>
            </a:r>
            <a:r>
              <a:rPr lang="en-US" sz="1200" dirty="0"/>
              <a:t>, the </a:t>
            </a:r>
            <a:r>
              <a:rPr lang="en-US" sz="1200" dirty="0" err="1"/>
              <a:t>Egnatia</a:t>
            </a:r>
            <a:r>
              <a:rPr lang="en-US" sz="1200" dirty="0"/>
              <a:t> </a:t>
            </a:r>
            <a:r>
              <a:rPr lang="en-US" sz="1200" dirty="0" err="1"/>
              <a:t>Odos</a:t>
            </a:r>
            <a:r>
              <a:rPr lang="en-US" sz="1200" dirty="0"/>
              <a:t> bypasses Philippi.</a:t>
            </a:r>
            <a:endParaRPr lang="en-US" dirty="0"/>
          </a:p>
          <a:p>
            <a:endParaRPr lang="en-US" dirty="0"/>
          </a:p>
          <a:p>
            <a:r>
              <a:rPr lang="en-US" dirty="0"/>
              <a:t>tb031106586</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13039880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Via Egnatia ran through Thessalonica, Apollonia, Amphipolis, Philippi, and Neapolis. While not mentioned by name in the Bible, this road was the one taken by Paul and his companions when he visited these cities and towns, all of which appear in the itineraries of Paul’s journeys. At Philippi, sections of the Via Egnatia can be seen along the north edge of the forum. The sections of the Via Egnatia shown in this and the previous photographs are located in the foothills north of Neapolis (modern Kavala) before descending to the Plain of Philippi.</a:t>
            </a:r>
          </a:p>
          <a:p>
            <a:endParaRPr lang="en-US" dirty="0"/>
          </a:p>
          <a:p>
            <a:r>
              <a:rPr lang="en-US" dirty="0"/>
              <a:t>tb010717002</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18167856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photo shows the Via Egnatia as it crossed through the forum of ancient Philippi in Macedonia. This illustrates how news of the Thessalonians’ faith would have naturally been carried to the social hubs of other major cities and on to surrounding areas.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tb031106763</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5817609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translated here as “acceptance” (</a:t>
            </a:r>
            <a:r>
              <a:rPr lang="en-US" dirty="0" err="1"/>
              <a:t>Gk</a:t>
            </a:r>
            <a:r>
              <a:rPr lang="en-US" dirty="0"/>
              <a:t> </a:t>
            </a:r>
            <a:r>
              <a:rPr lang="en-US" sz="1200" i="1" kern="1200" dirty="0" err="1">
                <a:solidFill>
                  <a:schemeClr val="tx1"/>
                </a:solidFill>
                <a:effectLst/>
                <a:latin typeface="+mn-lt"/>
                <a:ea typeface="+mn-ea"/>
                <a:cs typeface="+mn-cs"/>
              </a:rPr>
              <a:t>eisodon</a:t>
            </a:r>
            <a:r>
              <a:rPr lang="en-US" dirty="0"/>
              <a:t>, </a:t>
            </a:r>
            <a:r>
              <a:rPr lang="el-GR" sz="1200" kern="1200" dirty="0">
                <a:solidFill>
                  <a:schemeClr val="tx1"/>
                </a:solidFill>
                <a:effectLst/>
                <a:latin typeface="+mn-lt"/>
                <a:ea typeface="+mn-ea"/>
                <a:cs typeface="+mn-cs"/>
              </a:rPr>
              <a:t>εἴσοδον</a:t>
            </a:r>
            <a:r>
              <a:rPr lang="en-US" sz="1200" kern="1200" dirty="0">
                <a:solidFill>
                  <a:schemeClr val="tx1"/>
                </a:solidFill>
                <a:effectLst/>
                <a:latin typeface="+mn-lt"/>
                <a:ea typeface="+mn-ea"/>
                <a:cs typeface="+mn-cs"/>
              </a:rPr>
              <a:t>) translates woodenly as “in-road.” One of the physical roads Paul took to reach Thessalonica was the Via Egnatia, a segment of which is pictured here. </a:t>
            </a:r>
            <a:r>
              <a:rPr lang="en-US" dirty="0"/>
              <a:t>The Via Egnatia was the Roman trade route which crossed Macedonia to connect the Aegean with the Adriatic Sea.</a:t>
            </a:r>
          </a:p>
          <a:p>
            <a:endParaRPr lang="en-US" dirty="0"/>
          </a:p>
          <a:p>
            <a:r>
              <a:rPr lang="en-US" dirty="0"/>
              <a:t>tb031106981</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12492794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was photographed at the Thessaloniki Archaeological Museum.</a:t>
            </a:r>
          </a:p>
          <a:p>
            <a:endParaRPr lang="en-US" dirty="0"/>
          </a:p>
          <a:p>
            <a:r>
              <a:rPr lang="en-US" dirty="0"/>
              <a:t>jc0107151527</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140644428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Four statues of Artemis (whom</a:t>
            </a:r>
            <a:r>
              <a:rPr lang="en-US" baseline="0" dirty="0"/>
              <a:t> the Romans called Diana)</a:t>
            </a:r>
            <a:r>
              <a:rPr lang="en-US" dirty="0"/>
              <a:t> were discovered in excavations at Ephesus in 1956. They were once part of the colossal Temple of Artemis located there, one of the Seven Wonders of the Ancient World. The so-called Great Artemis stands 9.5 feet tall (3 m) and dates to the reign of Trajan (AD 98–117). The so-called Beautiful Artemis is 5.7 feet (1.7 m) tall and dates to about the time of Hadrian (117–138). In addition a smaller statue and a copy of the smaller statue were also found. The head, hands, and feet of the statue</a:t>
            </a:r>
            <a:r>
              <a:rPr lang="en-US" baseline="0" dirty="0"/>
              <a:t> shown here are restored. The pendants hanging from her chest may be related to the numerous pendants made of amber that were also recovered from her temple at Ephesus.</a:t>
            </a:r>
            <a:endParaRPr lang="en-US" dirty="0"/>
          </a:p>
          <a:p>
            <a:endParaRPr lang="en-US" dirty="0"/>
          </a:p>
          <a:p>
            <a:r>
              <a:rPr lang="en-US" dirty="0"/>
              <a:t>tb0515171162</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1406444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Near the Corinthian agora, a 1st-century inscription was discovered that mentions a man named Erastus. Many scholars consider it quite likely that the man named in this inscription is the same man to whom</a:t>
            </a:r>
            <a:r>
              <a:rPr lang="en-US" baseline="0" dirty="0"/>
              <a:t> Paul refers in Romans 16:23. It may further be noted that 2 Timothy 4:20 also connects Erastus with Corinth. </a:t>
            </a:r>
            <a:r>
              <a:rPr lang="en-US" sz="1200" dirty="0"/>
              <a:t>The Latin inscription reads, "Erastus, in return for his </a:t>
            </a:r>
            <a:r>
              <a:rPr lang="en-US" sz="1200" dirty="0" err="1"/>
              <a:t>aedileship</a:t>
            </a:r>
            <a:r>
              <a:rPr lang="en-US" sz="1200" dirty="0"/>
              <a:t>, laid (this pavement) at his own expense” (Gk.</a:t>
            </a:r>
            <a:r>
              <a:rPr lang="en-US" sz="1200" baseline="0" dirty="0"/>
              <a:t> </a:t>
            </a:r>
            <a:r>
              <a:rPr lang="it-IT" sz="1200" dirty="0"/>
              <a:t>ERASTVS. PRO. AEDILITE. S. P. STRAVIT,</a:t>
            </a:r>
            <a:r>
              <a:rPr lang="it-IT" sz="1200" baseline="0" dirty="0"/>
              <a:t> = ERASTUS PRO AEDILITATE SUA PECUNIA STRAVIT). Aediles were elected officials who were primarily city business managers, responsible for </a:t>
            </a:r>
            <a:r>
              <a:rPr lang="en-US" sz="1200" baseline="0" dirty="0"/>
              <a:t>city property such as streets, public buildings, and especially the marketplaces (hence their Greek title, </a:t>
            </a:r>
            <a:r>
              <a:rPr lang="en-US" sz="1200" i="1" baseline="0" dirty="0" err="1"/>
              <a:t>agoranomoi</a:t>
            </a:r>
            <a:r>
              <a:rPr lang="en-US" sz="1200" baseline="0" dirty="0"/>
              <a:t> [Gk. </a:t>
            </a:r>
            <a:r>
              <a:rPr lang="en-US" sz="1200" baseline="0" dirty="0" err="1"/>
              <a:t>ἀγορ</a:t>
            </a:r>
            <a:r>
              <a:rPr lang="en-US" sz="1200" baseline="0" dirty="0"/>
              <a:t>ανόμοι]), as well as the public revenue from these things. They also served as judges, particularly in cases of commercial and financial litigation, and they were responsible for public games. </a:t>
            </a:r>
            <a:r>
              <a:rPr lang="en-US" sz="1200" dirty="0"/>
              <a:t>Originally, the inscription had bronze lettering. Looters have left almost no remains of the bronze, but the outline of each letter is still clearly visible.</a:t>
            </a:r>
          </a:p>
          <a:p>
            <a:endParaRPr lang="en-US" sz="1200" dirty="0"/>
          </a:p>
          <a:p>
            <a:r>
              <a:rPr lang="en-US" dirty="0"/>
              <a:t>mjb011017560</a:t>
            </a:r>
            <a:endParaRPr lang="en-US" sz="1200" dirty="0"/>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24160940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includes a few of the fragments</a:t>
            </a:r>
            <a:r>
              <a:rPr lang="en-US" baseline="0" dirty="0"/>
              <a:t> of a temple to Venus (Aphrodite) that was constructed in Thessalonica in the 6th century BC. It is located in the heart of the modern city, and plans have been made to complete the excavation and perhaps rebuild some portion of the original temple. This </a:t>
            </a:r>
            <a:r>
              <a:rPr lang="en-US" dirty="0"/>
              <a:t>display was photographed at the Archaeological Museum of Thessaloniki.</a:t>
            </a:r>
          </a:p>
          <a:p>
            <a:endParaRPr lang="en-US" dirty="0"/>
          </a:p>
          <a:p>
            <a:r>
              <a:rPr lang="en-US" dirty="0"/>
              <a:t>jc0107151562</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388269543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Though from a later period, the effacing of this statue of Zeus tangibly illustrates the rejection of idolatry by ancient Christians. This statue is from the Aphrodisias Roman imperial temple and was photographed at the Aphrodisias Museum in western Turkey.</a:t>
            </a:r>
          </a:p>
          <a:p>
            <a:endParaRPr lang="en-US" dirty="0"/>
          </a:p>
          <a:p>
            <a:r>
              <a:rPr lang="en-US" dirty="0"/>
              <a:t>shs031215233</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36976248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another example of ancient Christian rejection of idolatry demonstrated through the act of defacing altars to gods in the Roman pantheon. The Christians who defaced this statue also etched a small cross on it, visible at the lower left corner of the statue (not the base). This statue is from the Aphrodisias Roman imperial temple and was photographed at the Aphrodisias Museum in western Turkey.</a:t>
            </a:r>
          </a:p>
          <a:p>
            <a:endParaRPr lang="en-US" dirty="0"/>
          </a:p>
          <a:p>
            <a:r>
              <a:rPr lang="en-US" dirty="0"/>
              <a:t>shs031215251</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656335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structure shown in this photo marks the traditional location of Jesus’s tomb in the Church of the Holy Sepulcher. The Edicule (Latin for “small house”) in the center of the photo is built over what remains of a 1st century burial cave. The original church built at this location in AD 326 was destroyed </a:t>
            </a:r>
            <a:r>
              <a:rPr lang="en-US" sz="1200" dirty="0">
                <a:cs typeface="Times New Roman" pitchFamily="18" charset="0"/>
              </a:rPr>
              <a:t>when the deranged Caliph al-Hakim of Egypt ordered the tomb to be hacked down to bedrock in AD 1006</a:t>
            </a:r>
            <a:r>
              <a:rPr lang="en-US" dirty="0"/>
              <a:t>. In 2016, a team from the National Technical University of Athens removed the marble cladding inside the edicule for the first time in approximately 500 years. They were able to confirm that it does indeed protect the remains of what</a:t>
            </a:r>
            <a:r>
              <a:rPr lang="en-US" baseline="0" dirty="0"/>
              <a:t> appears to be a 1st century AD burial bench</a:t>
            </a:r>
            <a:r>
              <a:rPr lang="en-US" dirty="0"/>
              <a:t>. This strengthens the claim that the traditional location of Jesus’s tomb has not changed over the centuries.</a:t>
            </a:r>
          </a:p>
          <a:p>
            <a:endParaRPr lang="en-US" dirty="0"/>
          </a:p>
          <a:p>
            <a:r>
              <a:rPr lang="en-US" dirty="0"/>
              <a:t>eh122911768</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30867157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inside the Edicule</a:t>
            </a:r>
            <a:r>
              <a:rPr lang="en-US" baseline="0" dirty="0"/>
              <a:t> was taken before the 2016 renovations. The marble slab on which the kneeling person is resting their hand covers the limestone bench that is venerated as the burial bench of Jesus.</a:t>
            </a:r>
            <a:endParaRPr lang="en-US" dirty="0"/>
          </a:p>
          <a:p>
            <a:endParaRPr lang="en-US" dirty="0"/>
          </a:p>
          <a:p>
            <a:r>
              <a:rPr lang="en-US" dirty="0"/>
              <a:t>adr1306234904</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72260304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promise of Jesus’s return was given in connection with His ascension to heaven (Acts 1:11). One traditional location for</a:t>
            </a:r>
            <a:r>
              <a:rPr lang="en-US" baseline="0" dirty="0"/>
              <a:t> Jesus’s ascension is the </a:t>
            </a:r>
            <a:r>
              <a:rPr lang="en-US" dirty="0"/>
              <a:t>Chapel of the Ascension on the Mount of Olives</a:t>
            </a:r>
            <a:r>
              <a:rPr lang="en-US" baseline="0" dirty="0"/>
              <a:t>. This chapel </a:t>
            </a:r>
            <a:r>
              <a:rPr lang="en-US" dirty="0"/>
              <a:t>was first built in </a:t>
            </a:r>
            <a:r>
              <a:rPr lang="en-US" baseline="0" dirty="0"/>
              <a:t>the fourth century. T</a:t>
            </a:r>
            <a:r>
              <a:rPr lang="en-US" dirty="0"/>
              <a:t>aken by Saladin in 1187, it was converted into a mosque and remains such today. The</a:t>
            </a:r>
            <a:r>
              <a:rPr lang="en-US" baseline="0" dirty="0"/>
              <a:t> structure houses</a:t>
            </a:r>
            <a:r>
              <a:rPr lang="en-US" dirty="0"/>
              <a:t> what is traditionally identified</a:t>
            </a:r>
            <a:r>
              <a:rPr lang="en-US" baseline="0" dirty="0"/>
              <a:t> as </a:t>
            </a:r>
            <a:r>
              <a:rPr lang="en-US" dirty="0"/>
              <a:t>the last footprint of Jesus on earth before He ascended into heaven.</a:t>
            </a:r>
          </a:p>
          <a:p>
            <a:endParaRPr lang="en-US" dirty="0"/>
          </a:p>
          <a:p>
            <a:r>
              <a:rPr lang="en-US" dirty="0"/>
              <a:t>tb012603205</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154900773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seems</a:t>
            </a:r>
            <a:r>
              <a:rPr lang="en-US" baseline="0" dirty="0"/>
              <a:t> here to refer to the wrath of God that is to come as judgement on the world (cf. Rom 2:5; Col 3:6; Rev 6:16-17). </a:t>
            </a:r>
            <a:r>
              <a:rPr lang="en-US" dirty="0"/>
              <a:t>This painting was photographed at Tate Britain, an art museum</a:t>
            </a:r>
            <a:r>
              <a:rPr lang="en-US" baseline="0" dirty="0"/>
              <a:t> in London. </a:t>
            </a:r>
            <a:r>
              <a:rPr lang="en-US" dirty="0"/>
              <a:t>This image is in the public domain, via Wikimedia Commons: https://commons.wikimedia.org/wiki/File:MARTIN_John_Great_Day_of_His_Wrath.jpg.</a:t>
            </a:r>
          </a:p>
          <a:p>
            <a:endParaRPr lang="en-US" dirty="0"/>
          </a:p>
          <a:p>
            <a:r>
              <a:rPr lang="en-US" dirty="0"/>
              <a:t>wiki05142015042505613</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722603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This relief </a:t>
            </a:r>
            <a:r>
              <a:rPr lang="en-US" sz="1200" baseline="0" dirty="0"/>
              <a:t>shows Paul, Peter, and Luke with their iconic symbols. Paul holds a sword, indicating the manner of his death; Peter holds a large set of keys, a reference to Jesus’s statement (Matt 16:19); and Luke holds a codex in which he is writing, indicative of his activity as the author of the Gospel of Luke and the Book of Acts. This illustrates fellowship and collaboration in writing.</a:t>
            </a:r>
            <a:endParaRPr lang="en-US" sz="1200" dirty="0"/>
          </a:p>
          <a:p>
            <a:endParaRPr lang="en-US" sz="1200" dirty="0"/>
          </a:p>
          <a:p>
            <a:r>
              <a:rPr lang="en-US" dirty="0"/>
              <a:t>tb0518174339</a:t>
            </a:r>
            <a:endParaRPr lang="en-US" sz="1200" dirty="0"/>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2416094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one of the earliest known depictions of Paul. This fresco</a:t>
            </a:r>
            <a:r>
              <a:rPr lang="en-US" baseline="0" dirty="0"/>
              <a:t> of the Apostle Paul comes from a cave known as the</a:t>
            </a:r>
            <a:r>
              <a:rPr lang="en-US" dirty="0"/>
              <a:t> Grotto of Saint Paul, located in the foothills on the southern side of ancient Ephesus. It depicts the apostle with upraised hand,</a:t>
            </a:r>
            <a:r>
              <a:rPr lang="en-US" baseline="0" dirty="0"/>
              <a:t> two fingers extended. This gesture indicates that he is </a:t>
            </a:r>
            <a:r>
              <a:rPr lang="en-US" dirty="0"/>
              <a:t>teaching. His name is inscribed</a:t>
            </a:r>
            <a:r>
              <a:rPr lang="en-US" baseline="0" dirty="0"/>
              <a:t> beside him, “Paul” (Gk.</a:t>
            </a:r>
            <a:r>
              <a:rPr lang="el-GR" baseline="0" dirty="0"/>
              <a:t> ΠΑΥΛΟΣ</a:t>
            </a:r>
            <a:r>
              <a:rPr lang="en-US" baseline="0" dirty="0"/>
              <a:t>).</a:t>
            </a:r>
          </a:p>
          <a:p>
            <a:endParaRPr lang="en-US" dirty="0"/>
          </a:p>
          <a:p>
            <a:r>
              <a:rPr lang="en-US" dirty="0"/>
              <a:t>tb010317169</a:t>
            </a:r>
          </a:p>
        </p:txBody>
      </p:sp>
      <p:sp>
        <p:nvSpPr>
          <p:cNvPr id="4" name="Slide Number Placeholder 3"/>
          <p:cNvSpPr>
            <a:spLocks noGrp="1"/>
          </p:cNvSpPr>
          <p:nvPr>
            <p:ph type="sldNum" sz="quarter" idx="5"/>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1256673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name “Silvanus” (Gk. </a:t>
            </a:r>
            <a:r>
              <a:rPr lang="en-US" i="1" dirty="0" err="1"/>
              <a:t>Silouanos</a:t>
            </a:r>
            <a:r>
              <a:rPr lang="en-US" dirty="0"/>
              <a:t>, </a:t>
            </a:r>
            <a:r>
              <a:rPr lang="el-GR" sz="1200" b="0" i="0" u="none" strike="noStrike" kern="1200" baseline="0" dirty="0">
                <a:solidFill>
                  <a:schemeClr val="tx1"/>
                </a:solidFill>
                <a:latin typeface="+mn-lt"/>
                <a:ea typeface="+mn-ea"/>
                <a:cs typeface="+mn-cs"/>
              </a:rPr>
              <a:t>Σιλουανός</a:t>
            </a:r>
            <a:r>
              <a:rPr lang="en-US" sz="1200" b="0" i="0" u="none" strike="noStrike" kern="1200" baseline="0" dirty="0">
                <a:solidFill>
                  <a:schemeClr val="tx1"/>
                </a:solidFill>
                <a:latin typeface="+mn-lt"/>
                <a:ea typeface="+mn-ea"/>
                <a:cs typeface="+mn-cs"/>
              </a:rPr>
              <a:t>; Lat. Sylvanus</a:t>
            </a:r>
            <a:r>
              <a:rPr lang="en-US" dirty="0"/>
              <a:t>) was a very common Roman name, perhaps coming from the Roman forest god of the same name. It is commonly thought to be the Latinized</a:t>
            </a:r>
            <a:r>
              <a:rPr lang="en-US" baseline="0" dirty="0"/>
              <a:t> equivalent of the </a:t>
            </a:r>
            <a:r>
              <a:rPr lang="en-US" dirty="0"/>
              <a:t>name “Silas” which appears in the Book of Acts (</a:t>
            </a:r>
            <a:r>
              <a:rPr lang="en-US" dirty="0" err="1"/>
              <a:t>chps</a:t>
            </a:r>
            <a:r>
              <a:rPr lang="en-US" dirty="0"/>
              <a:t> 15–18). The name “Silas” in turn is a Hellenized version of the Aramaic name “</a:t>
            </a:r>
            <a:r>
              <a:rPr lang="en-US" dirty="0" err="1"/>
              <a:t>She’ila</a:t>
            </a:r>
            <a:r>
              <a:rPr lang="en-US" dirty="0"/>
              <a:t>” (Aram. </a:t>
            </a:r>
            <a:r>
              <a:rPr lang="he-IL" sz="1200" kern="1200" dirty="0">
                <a:solidFill>
                  <a:schemeClr val="tx1"/>
                </a:solidFill>
                <a:effectLst/>
                <a:latin typeface="+mn-lt"/>
                <a:ea typeface="+mn-ea"/>
                <a:cs typeface="+mn-cs"/>
              </a:rPr>
              <a:t>שְׁאִילָא</a:t>
            </a:r>
            <a:r>
              <a:rPr lang="en-US" dirty="0"/>
              <a:t>) corresponding to the Hebrew “</a:t>
            </a:r>
            <a:r>
              <a:rPr lang="en-US" dirty="0" err="1"/>
              <a:t>Sha’ul</a:t>
            </a:r>
            <a:r>
              <a:rPr lang="en-US" dirty="0"/>
              <a:t>” (Heb. </a:t>
            </a:r>
            <a:r>
              <a:rPr lang="he-IL" sz="1200" kern="1200" dirty="0">
                <a:solidFill>
                  <a:schemeClr val="tx1"/>
                </a:solidFill>
                <a:effectLst/>
                <a:latin typeface="+mn-lt"/>
                <a:ea typeface="+mn-ea"/>
                <a:cs typeface="+mn-cs"/>
              </a:rPr>
              <a:t>שָׁאוּל</a:t>
            </a:r>
            <a:r>
              <a:rPr lang="en-US" sz="1200" kern="1200" dirty="0">
                <a:solidFill>
                  <a:schemeClr val="tx1"/>
                </a:solidFill>
                <a:effectLst/>
                <a:latin typeface="+mn-lt"/>
                <a:ea typeface="+mn-ea"/>
                <a:cs typeface="+mn-cs"/>
              </a:rPr>
              <a:t>)</a:t>
            </a:r>
            <a:r>
              <a:rPr lang="en-US" dirty="0"/>
              <a:t>. See </a:t>
            </a:r>
            <a:r>
              <a:rPr lang="en-US" i="1" dirty="0"/>
              <a:t>BDAG</a:t>
            </a:r>
            <a:r>
              <a:rPr lang="en-US" dirty="0"/>
              <a:t>, 923. The altar shown</a:t>
            </a:r>
            <a:r>
              <a:rPr lang="en-US" baseline="0" dirty="0"/>
              <a:t> here </a:t>
            </a:r>
            <a:r>
              <a:rPr lang="en-US" dirty="0"/>
              <a:t>exhibits </a:t>
            </a:r>
            <a:r>
              <a:rPr lang="en-US"/>
              <a:t>the Latin </a:t>
            </a:r>
            <a:r>
              <a:rPr lang="en-US" dirty="0"/>
              <a:t>form, SILVANO. It was photographed at the National Museum - Diocletian Baths in Rome.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Arndt, W., Danker, F. W., &amp; Bauer, W.</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2000	</a:t>
            </a:r>
            <a:r>
              <a:rPr lang="en-US" sz="1200" i="1" kern="1200" dirty="0">
                <a:solidFill>
                  <a:schemeClr val="tx1"/>
                </a:solidFill>
                <a:effectLst/>
                <a:latin typeface="+mn-lt"/>
                <a:ea typeface="+mn-ea"/>
                <a:cs typeface="+mn-cs"/>
              </a:rPr>
              <a:t>A Greek-English Lexicon of the New Testament and Other </a:t>
            </a:r>
            <a:r>
              <a:rPr lang="en-US" i="1" dirty="0"/>
              <a:t>E</a:t>
            </a:r>
            <a:r>
              <a:rPr lang="en-US" sz="1200" i="1" kern="1200" dirty="0">
                <a:solidFill>
                  <a:schemeClr val="tx1"/>
                </a:solidFill>
                <a:effectLst/>
                <a:latin typeface="+mn-lt"/>
                <a:ea typeface="+mn-ea"/>
                <a:cs typeface="+mn-cs"/>
              </a:rPr>
              <a:t>arly Christian Literature</a:t>
            </a:r>
            <a:r>
              <a:rPr lang="en-US" sz="1200" kern="1200" dirty="0">
                <a:solidFill>
                  <a:schemeClr val="tx1"/>
                </a:solidFill>
                <a:effectLst/>
                <a:latin typeface="+mn-lt"/>
                <a:ea typeface="+mn-ea"/>
                <a:cs typeface="+mn-cs"/>
              </a:rPr>
              <a:t>. Chicago: University of Chicago Press.</a:t>
            </a:r>
            <a:endParaRPr lang="en-US" dirty="0"/>
          </a:p>
          <a:p>
            <a:endParaRPr lang="en-US" dirty="0"/>
          </a:p>
          <a:p>
            <a:r>
              <a:rPr lang="en-US" dirty="0"/>
              <a:t>tb0513178619</a:t>
            </a:r>
            <a:endParaRPr lang="en-US" sz="1200" dirty="0"/>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2831273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name Silvanus sometimes appears in Roman-period documents with the alternative spelling “</a:t>
            </a:r>
            <a:r>
              <a:rPr lang="en-US" baseline="0" dirty="0" err="1"/>
              <a:t>Silbanos</a:t>
            </a:r>
            <a:r>
              <a:rPr lang="en-US" baseline="0" dirty="0"/>
              <a:t>” (Gk. </a:t>
            </a:r>
            <a:r>
              <a:rPr lang="el-GR" baseline="0" dirty="0"/>
              <a:t>σιλβανος</a:t>
            </a:r>
            <a:r>
              <a:rPr lang="en-US" baseline="0" dirty="0"/>
              <a:t>), as in this private letter. In this instance, Silvanus is the recipient of the letter, so his name appears in the dative case (Gk. </a:t>
            </a:r>
            <a:r>
              <a:rPr lang="el-GR" baseline="0" dirty="0"/>
              <a:t>σιλβανωι</a:t>
            </a:r>
            <a:r>
              <a:rPr lang="en-US" baseline="0" dirty="0"/>
              <a:t>). </a:t>
            </a:r>
            <a:r>
              <a:rPr lang="en-US" dirty="0"/>
              <a:t>This image comes from the University of Michigan, Advanced Papyrological Information System, and is in the public domain. Source: http://quod.lib.umich.edu/a/apis/x-1848/3162r.tif. Accessed: Jan 29, 2020.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umich31621848</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41480555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4/26/2021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2035578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0" y="6519672"/>
            <a:ext cx="8074152" cy="338328"/>
          </a:xfrm>
        </p:spPr>
        <p:txBody>
          <a:bodyPr>
            <a:spAutoFit/>
          </a:bodyPr>
          <a:lstStyle>
            <a:lvl1pPr marL="0" indent="0">
              <a:spcBef>
                <a:spcPts val="0"/>
              </a:spcBef>
              <a:buNone/>
              <a:defRPr sz="1600"/>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p:spPr>
        <p:txBody>
          <a:bodyPr>
            <a:spAutoFit/>
          </a:bodyPr>
          <a:lstStyle>
            <a:lvl1pPr marL="342900" indent="-342900" algn="r">
              <a:spcBef>
                <a:spcPts val="0"/>
              </a:spcBef>
              <a:buFont typeface="+mj-lt"/>
              <a:buNone/>
              <a:defRPr lang="en-US" sz="1600" kern="1200" dirty="0">
                <a:solidFill>
                  <a:schemeClr val="tx1"/>
                </a:solidFill>
                <a:latin typeface="+mn-lt"/>
                <a:ea typeface="+mn-ea"/>
                <a:cs typeface="+mn-cs"/>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5760"/>
          </a:xfrm>
        </p:spPr>
        <p:txBody>
          <a:bodyPr anchor="t" anchorCtr="0">
            <a:spAutoFit/>
          </a:bodyPr>
          <a:lstStyle>
            <a:lvl1pPr marL="0" algn="l" defTabSz="914400" rtl="0" eaLnBrk="1" fontAlgn="base" latinLnBrk="0" hangingPunct="1">
              <a:spcBef>
                <a:spcPct val="0"/>
              </a:spcBef>
              <a:spcAft>
                <a:spcPct val="0"/>
              </a:spcAft>
              <a:defRPr lang="en-US" sz="1800" i="1" kern="1200" dirty="0">
                <a:solidFill>
                  <a:schemeClr val="tx1"/>
                </a:solidFill>
                <a:effectLst>
                  <a:glow rad="76200">
                    <a:schemeClr val="bg1">
                      <a:alpha val="60000"/>
                    </a:schemeClr>
                  </a:glow>
                </a:effectLst>
                <a:latin typeface="Calibri" pitchFamily="34" charset="0"/>
                <a:ea typeface="+mn-ea"/>
                <a:cs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7593488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4/26/2021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 id="2147483705"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48B0CD-B400-4A99-9CD2-AE055E323F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1 Thessalonians 1</a:t>
            </a:r>
          </a:p>
        </p:txBody>
      </p:sp>
      <p:pic>
        <p:nvPicPr>
          <p:cNvPr id="10" name="Picture 9">
            <a:extLst>
              <a:ext uri="{FF2B5EF4-FFF2-40B4-BE49-F238E27FC236}">
                <a16:creationId xmlns:a16="http://schemas.microsoft.com/office/drawing/2014/main" id="{F69A44B0-5219-4DFF-8D5A-60F4C4545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227777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ld&#10;&#10;Description automatically generated">
            <a:extLst>
              <a:ext uri="{FF2B5EF4-FFF2-40B4-BE49-F238E27FC236}">
                <a16:creationId xmlns:a16="http://schemas.microsoft.com/office/drawing/2014/main" id="{0FDB423E-10FA-4ED7-A87E-03A574D1E3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3936" y="0"/>
            <a:ext cx="5596128" cy="6858000"/>
          </a:xfrm>
          <a:prstGeom prst="rect">
            <a:avLst/>
          </a:prstGeom>
        </p:spPr>
      </p:pic>
      <p:sp>
        <p:nvSpPr>
          <p:cNvPr id="2" name="Text Placeholder 1"/>
          <p:cNvSpPr>
            <a:spLocks noGrp="1"/>
          </p:cNvSpPr>
          <p:nvPr>
            <p:ph type="body" sz="quarter" idx="10"/>
          </p:nvPr>
        </p:nvSpPr>
        <p:spPr/>
        <p:txBody>
          <a:bodyPr/>
          <a:lstStyle/>
          <a:p>
            <a:r>
              <a:rPr lang="en-US" dirty="0"/>
              <a:t>Fresco of Timothy in the Oratory of St. Julian, Rome, 5th century AD</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Paul and Silvanus and Timothy</a:t>
            </a:r>
          </a:p>
        </p:txBody>
      </p:sp>
    </p:spTree>
    <p:extLst>
      <p:ext uri="{BB962C8B-B14F-4D97-AF65-F5344CB8AC3E}">
        <p14:creationId xmlns:p14="http://schemas.microsoft.com/office/powerpoint/2010/main" val="24715712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Outside of letter from Diogenes to his brother </a:t>
            </a:r>
            <a:r>
              <a:rPr lang="en-US" dirty="0" err="1"/>
              <a:t>Dorion</a:t>
            </a:r>
            <a:r>
              <a:rPr lang="en-US" dirty="0"/>
              <a:t>, dated to December 2, AD 88</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pic>
        <p:nvPicPr>
          <p:cNvPr id="4" name="Picture 3">
            <a:extLst>
              <a:ext uri="{FF2B5EF4-FFF2-40B4-BE49-F238E27FC236}">
                <a16:creationId xmlns:a16="http://schemas.microsoft.com/office/drawing/2014/main" id="{44066BA9-6546-0542-AC9F-64F7122F7D18}"/>
              </a:ext>
            </a:extLst>
          </p:cNvPr>
          <p:cNvPicPr>
            <a:picLocks noChangeAspect="1"/>
          </p:cNvPicPr>
          <p:nvPr/>
        </p:nvPicPr>
        <p:blipFill rotWithShape="1">
          <a:blip r:embed="rId3">
            <a:extLst>
              <a:ext uri="{28A0092B-C50C-407E-A947-70E740481C1C}">
                <a14:useLocalDpi xmlns:a14="http://schemas.microsoft.com/office/drawing/2010/main" val="0"/>
              </a:ext>
            </a:extLst>
          </a:blip>
          <a:srcRect l="18039" t="11438" r="1782" b="11092"/>
          <a:stretch/>
        </p:blipFill>
        <p:spPr>
          <a:xfrm>
            <a:off x="0" y="365760"/>
            <a:ext cx="9144000" cy="6153912"/>
          </a:xfrm>
          <a:prstGeom prst="rect">
            <a:avLst/>
          </a:prstGeom>
        </p:spPr>
      </p:pic>
    </p:spTree>
    <p:extLst>
      <p:ext uri="{BB962C8B-B14F-4D97-AF65-F5344CB8AC3E}">
        <p14:creationId xmlns:p14="http://schemas.microsoft.com/office/powerpoint/2010/main" val="30238824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Thessalonica with Byzantine eastern city wall (from the north)</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To the church of the Thessalonians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7191232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err="1"/>
              <a:t>Odeum</a:t>
            </a:r>
            <a:r>
              <a:rPr lang="en-US" dirty="0"/>
              <a:t> and agora at Thessalonica</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To the church of the Thessalonians</a:t>
            </a:r>
          </a:p>
        </p:txBody>
      </p:sp>
    </p:spTree>
    <p:extLst>
      <p:ext uri="{BB962C8B-B14F-4D97-AF65-F5344CB8AC3E}">
        <p14:creationId xmlns:p14="http://schemas.microsoft.com/office/powerpoint/2010/main" val="7927095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Forum with </a:t>
            </a:r>
            <a:r>
              <a:rPr lang="en-US" dirty="0" err="1"/>
              <a:t>odeum</a:t>
            </a:r>
            <a:r>
              <a:rPr lang="en-US" dirty="0"/>
              <a:t> at Thessalonica</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To the church of the Thessalonians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8519882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the ancient forum at Thessalonica</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To the church of the Thessalonians</a:t>
            </a:r>
          </a:p>
        </p:txBody>
      </p:sp>
      <p:pic>
        <p:nvPicPr>
          <p:cNvPr id="4" name="Picture 3" descr="A picture containing indoor, table, cake, sitting&#10;&#10;Description automatically generated">
            <a:extLst>
              <a:ext uri="{FF2B5EF4-FFF2-40B4-BE49-F238E27FC236}">
                <a16:creationId xmlns:a16="http://schemas.microsoft.com/office/drawing/2014/main" id="{D8C31159-3675-9741-9BCC-D4C833C72A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55650"/>
            <a:ext cx="9144000" cy="5346700"/>
          </a:xfrm>
          <a:prstGeom prst="rect">
            <a:avLst/>
          </a:prstGeom>
        </p:spPr>
      </p:pic>
    </p:spTree>
    <p:extLst>
      <p:ext uri="{BB962C8B-B14F-4D97-AF65-F5344CB8AC3E}">
        <p14:creationId xmlns:p14="http://schemas.microsoft.com/office/powerpoint/2010/main" val="7724875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16E43ADB-FBE8-4294-A1CE-113197F9BA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Inscription “To Queen </a:t>
            </a:r>
            <a:r>
              <a:rPr lang="en-US" dirty="0" err="1"/>
              <a:t>Thessalonike</a:t>
            </a:r>
            <a:r>
              <a:rPr lang="en-US" dirty="0"/>
              <a:t>, (daughter) of Philip,“ from Thessalonica, 2nd century BC</a:t>
            </a:r>
          </a:p>
        </p:txBody>
      </p:sp>
      <p:sp>
        <p:nvSpPr>
          <p:cNvPr id="3" name="Text Placeholder 2"/>
          <p:cNvSpPr>
            <a:spLocks noGrp="1"/>
          </p:cNvSpPr>
          <p:nvPr>
            <p:ph type="body" sz="quarter" idx="12"/>
          </p:nvPr>
        </p:nvSpPr>
        <p:spPr/>
        <p:txBody>
          <a:bodyPr/>
          <a:lstStyle/>
          <a:p>
            <a:r>
              <a:rPr lang="en-US"/>
              <a:t>1:1</a:t>
            </a:r>
            <a:endParaRPr lang="en-US" dirty="0"/>
          </a:p>
        </p:txBody>
      </p:sp>
      <p:sp>
        <p:nvSpPr>
          <p:cNvPr id="4" name="Title 3"/>
          <p:cNvSpPr>
            <a:spLocks noGrp="1"/>
          </p:cNvSpPr>
          <p:nvPr>
            <p:ph type="title"/>
          </p:nvPr>
        </p:nvSpPr>
        <p:spPr/>
        <p:txBody>
          <a:bodyPr/>
          <a:lstStyle/>
          <a:p>
            <a:r>
              <a:rPr lang="en-US" dirty="0"/>
              <a:t>To the church of the Thessalonians</a:t>
            </a:r>
          </a:p>
        </p:txBody>
      </p:sp>
    </p:spTree>
    <p:extLst>
      <p:ext uri="{BB962C8B-B14F-4D97-AF65-F5344CB8AC3E}">
        <p14:creationId xmlns:p14="http://schemas.microsoft.com/office/powerpoint/2010/main" val="7243501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Coin of Thessalonica from the reign of Augustus, inscribed “Thessalonica,” circa 27 BC – AD 14</a:t>
            </a:r>
          </a:p>
        </p:txBody>
      </p:sp>
      <p:sp>
        <p:nvSpPr>
          <p:cNvPr id="3" name="Text Placeholder 2"/>
          <p:cNvSpPr>
            <a:spLocks noGrp="1"/>
          </p:cNvSpPr>
          <p:nvPr>
            <p:ph type="body" sz="quarter" idx="12"/>
          </p:nvPr>
        </p:nvSpPr>
        <p:spPr/>
        <p:txBody>
          <a:bodyPr/>
          <a:lstStyle/>
          <a:p>
            <a:r>
              <a:rPr lang="en-US"/>
              <a:t>1:1</a:t>
            </a:r>
            <a:endParaRPr lang="en-US" dirty="0"/>
          </a:p>
        </p:txBody>
      </p:sp>
      <p:sp>
        <p:nvSpPr>
          <p:cNvPr id="4" name="Title 3"/>
          <p:cNvSpPr>
            <a:spLocks noGrp="1"/>
          </p:cNvSpPr>
          <p:nvPr>
            <p:ph type="title"/>
          </p:nvPr>
        </p:nvSpPr>
        <p:spPr/>
        <p:txBody>
          <a:bodyPr/>
          <a:lstStyle/>
          <a:p>
            <a:r>
              <a:rPr lang="en-US" dirty="0"/>
              <a:t>To the church of the Thessalonians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0785" y="1727204"/>
            <a:ext cx="3557366" cy="353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873" y="1728670"/>
            <a:ext cx="3526416" cy="3538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4117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rick&#10;&#10;Description automatically generated">
            <a:extLst>
              <a:ext uri="{FF2B5EF4-FFF2-40B4-BE49-F238E27FC236}">
                <a16:creationId xmlns:a16="http://schemas.microsoft.com/office/drawing/2014/main" id="{572D447F-582E-48F3-91F4-58D4BCD1FEF0}"/>
              </a:ext>
            </a:extLst>
          </p:cNvPr>
          <p:cNvPicPr>
            <a:picLocks noChangeAspect="1"/>
          </p:cNvPicPr>
          <p:nvPr/>
        </p:nvPicPr>
        <p:blipFill rotWithShape="1">
          <a:blip r:embed="rId3">
            <a:extLst>
              <a:ext uri="{28A0092B-C50C-407E-A947-70E740481C1C}">
                <a14:useLocalDpi xmlns:a14="http://schemas.microsoft.com/office/drawing/2010/main" val="0"/>
              </a:ext>
            </a:extLst>
          </a:blip>
          <a:srcRect l="20738" t="3751" b="44333"/>
          <a:stretch/>
        </p:blipFill>
        <p:spPr>
          <a:xfrm>
            <a:off x="-1" y="0"/>
            <a:ext cx="9143999" cy="6858000"/>
          </a:xfrm>
          <a:prstGeom prst="rect">
            <a:avLst/>
          </a:prstGeom>
        </p:spPr>
      </p:pic>
      <p:sp>
        <p:nvSpPr>
          <p:cNvPr id="2" name="Text Placeholder 1"/>
          <p:cNvSpPr>
            <a:spLocks noGrp="1"/>
          </p:cNvSpPr>
          <p:nvPr>
            <p:ph type="body" sz="quarter" idx="10"/>
          </p:nvPr>
        </p:nvSpPr>
        <p:spPr/>
        <p:txBody>
          <a:bodyPr/>
          <a:lstStyle/>
          <a:p>
            <a:r>
              <a:rPr lang="en-US" dirty="0"/>
              <a:t>Letter from Diogenes to his brother </a:t>
            </a:r>
            <a:r>
              <a:rPr lang="en-US" dirty="0" err="1"/>
              <a:t>Dorion</a:t>
            </a:r>
            <a:r>
              <a:rPr lang="en-US" dirty="0"/>
              <a:t>, dated to December 2, AD 88</a:t>
            </a:r>
          </a:p>
        </p:txBody>
      </p:sp>
      <p:sp>
        <p:nvSpPr>
          <p:cNvPr id="9" name="Text Placeholder 2"/>
          <p:cNvSpPr>
            <a:spLocks noGrp="1"/>
          </p:cNvSpPr>
          <p:nvPr>
            <p:ph type="body" sz="quarter" idx="12"/>
          </p:nvPr>
        </p:nvSpPr>
        <p:spPr/>
        <p:txBody>
          <a:bodyPr/>
          <a:lstStyle/>
          <a:p>
            <a:r>
              <a:rPr lang="en-US" dirty="0"/>
              <a:t>1:1</a:t>
            </a:r>
          </a:p>
        </p:txBody>
      </p:sp>
      <p:sp>
        <p:nvSpPr>
          <p:cNvPr id="10" name="Title 3"/>
          <p:cNvSpPr>
            <a:spLocks noGrp="1"/>
          </p:cNvSpPr>
          <p:nvPr>
            <p:ph type="title"/>
          </p:nvPr>
        </p:nvSpPr>
        <p:spPr/>
        <p:txBody>
          <a:bodyPr/>
          <a:lstStyle/>
          <a:p>
            <a:r>
              <a:rPr lang="en-US" dirty="0"/>
              <a:t>Grace to you and peace</a:t>
            </a:r>
          </a:p>
        </p:txBody>
      </p:sp>
      <p:sp>
        <p:nvSpPr>
          <p:cNvPr id="14" name="Rounded Rectangle 13"/>
          <p:cNvSpPr/>
          <p:nvPr/>
        </p:nvSpPr>
        <p:spPr>
          <a:xfrm rot="21355932">
            <a:off x="4227675" y="1534742"/>
            <a:ext cx="1870137" cy="558800"/>
          </a:xfrm>
          <a:prstGeom prst="roundRect">
            <a:avLst/>
          </a:prstGeom>
          <a:noFill/>
          <a:ln w="19050" cap="rnd">
            <a:solidFill>
              <a:srgbClr val="FEFF00"/>
            </a:solidFill>
            <a:prstDash val="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92528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brick wall&#10;&#10;Description automatically generated">
            <a:extLst>
              <a:ext uri="{FF2B5EF4-FFF2-40B4-BE49-F238E27FC236}">
                <a16:creationId xmlns:a16="http://schemas.microsoft.com/office/drawing/2014/main" id="{CF84DEDB-66FF-4EBE-8758-1AE4666F78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5468"/>
            <a:ext cx="9144000" cy="6227064"/>
          </a:xfrm>
          <a:prstGeom prst="rect">
            <a:avLst/>
          </a:prstGeom>
        </p:spPr>
      </p:pic>
      <p:sp>
        <p:nvSpPr>
          <p:cNvPr id="2" name="Text Placeholder 1"/>
          <p:cNvSpPr>
            <a:spLocks noGrp="1"/>
          </p:cNvSpPr>
          <p:nvPr>
            <p:ph type="body" sz="quarter" idx="10"/>
          </p:nvPr>
        </p:nvSpPr>
        <p:spPr/>
        <p:txBody>
          <a:bodyPr/>
          <a:lstStyle/>
          <a:p>
            <a:r>
              <a:rPr lang="en-US" dirty="0"/>
              <a:t>“Peace” as a greeting in Lachish Letter #6, 6th century BC</a:t>
            </a:r>
          </a:p>
        </p:txBody>
      </p:sp>
      <p:sp>
        <p:nvSpPr>
          <p:cNvPr id="9" name="Text Placeholder 2"/>
          <p:cNvSpPr>
            <a:spLocks noGrp="1"/>
          </p:cNvSpPr>
          <p:nvPr>
            <p:ph type="body" sz="quarter" idx="12"/>
          </p:nvPr>
        </p:nvSpPr>
        <p:spPr/>
        <p:txBody>
          <a:bodyPr/>
          <a:lstStyle/>
          <a:p>
            <a:r>
              <a:rPr lang="en-US" dirty="0"/>
              <a:t>1:1</a:t>
            </a:r>
          </a:p>
        </p:txBody>
      </p:sp>
      <p:sp>
        <p:nvSpPr>
          <p:cNvPr id="10" name="Title 3"/>
          <p:cNvSpPr>
            <a:spLocks noGrp="1"/>
          </p:cNvSpPr>
          <p:nvPr>
            <p:ph type="title"/>
          </p:nvPr>
        </p:nvSpPr>
        <p:spPr/>
        <p:txBody>
          <a:bodyPr/>
          <a:lstStyle/>
          <a:p>
            <a:r>
              <a:rPr lang="en-US" dirty="0"/>
              <a:t>Grace to you and peace</a:t>
            </a:r>
          </a:p>
        </p:txBody>
      </p:sp>
    </p:spTree>
    <p:extLst>
      <p:ext uri="{BB962C8B-B14F-4D97-AF65-F5344CB8AC3E}">
        <p14:creationId xmlns:p14="http://schemas.microsoft.com/office/powerpoint/2010/main" val="3865036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Excavations at Corinth, with the </a:t>
            </a:r>
            <a:r>
              <a:rPr lang="en-US" dirty="0" err="1"/>
              <a:t>Lechaion</a:t>
            </a:r>
            <a:r>
              <a:rPr lang="en-US" dirty="0"/>
              <a:t> Road and the </a:t>
            </a:r>
            <a:r>
              <a:rPr lang="en-US" dirty="0" err="1"/>
              <a:t>Acrocorinth</a:t>
            </a:r>
            <a:endParaRPr lang="en-US" dirty="0"/>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pic>
        <p:nvPicPr>
          <p:cNvPr id="7" name="Picture 2" descr="C:\Users\Second user.7DNW38V.001\Documents\Jobs\BiblePlaces project\p\Corinth excavations with Lechaion Road and Acrocorinth, tb031706966.jpg">
            <a:extLst>
              <a:ext uri="{FF2B5EF4-FFF2-40B4-BE49-F238E27FC236}">
                <a16:creationId xmlns:a16="http://schemas.microsoft.com/office/drawing/2014/main" id="{643FD9EE-C683-0243-A1A0-4C91A56EB1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8938"/>
            <a:ext cx="9144000" cy="6080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09104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353893"/>
            <a:ext cx="9144000" cy="6227550"/>
            <a:chOff x="0" y="353893"/>
            <a:chExt cx="9144000" cy="622755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3893"/>
              <a:ext cx="9144000" cy="622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reeform 2"/>
            <p:cNvSpPr/>
            <p:nvPr/>
          </p:nvSpPr>
          <p:spPr>
            <a:xfrm>
              <a:off x="2410726" y="1675848"/>
              <a:ext cx="675373" cy="490959"/>
            </a:xfrm>
            <a:custGeom>
              <a:avLst/>
              <a:gdLst>
                <a:gd name="connsiteX0" fmla="*/ 533400 w 666750"/>
                <a:gd name="connsiteY0" fmla="*/ 0 h 476250"/>
                <a:gd name="connsiteX1" fmla="*/ 0 w 666750"/>
                <a:gd name="connsiteY1" fmla="*/ 450850 h 476250"/>
                <a:gd name="connsiteX2" fmla="*/ 76200 w 666750"/>
                <a:gd name="connsiteY2" fmla="*/ 476250 h 476250"/>
                <a:gd name="connsiteX3" fmla="*/ 196850 w 666750"/>
                <a:gd name="connsiteY3" fmla="*/ 438150 h 476250"/>
                <a:gd name="connsiteX4" fmla="*/ 120650 w 666750"/>
                <a:gd name="connsiteY4" fmla="*/ 438150 h 476250"/>
                <a:gd name="connsiteX5" fmla="*/ 666750 w 666750"/>
                <a:gd name="connsiteY5" fmla="*/ 19050 h 476250"/>
                <a:gd name="connsiteX6" fmla="*/ 533400 w 666750"/>
                <a:gd name="connsiteY6" fmla="*/ 0 h 476250"/>
                <a:gd name="connsiteX0" fmla="*/ 533400 w 666750"/>
                <a:gd name="connsiteY0" fmla="*/ 0 h 476250"/>
                <a:gd name="connsiteX1" fmla="*/ 273844 w 666750"/>
                <a:gd name="connsiteY1" fmla="*/ 234156 h 476250"/>
                <a:gd name="connsiteX2" fmla="*/ 0 w 666750"/>
                <a:gd name="connsiteY2" fmla="*/ 450850 h 476250"/>
                <a:gd name="connsiteX3" fmla="*/ 76200 w 666750"/>
                <a:gd name="connsiteY3" fmla="*/ 476250 h 476250"/>
                <a:gd name="connsiteX4" fmla="*/ 196850 w 666750"/>
                <a:gd name="connsiteY4" fmla="*/ 438150 h 476250"/>
                <a:gd name="connsiteX5" fmla="*/ 120650 w 666750"/>
                <a:gd name="connsiteY5" fmla="*/ 438150 h 476250"/>
                <a:gd name="connsiteX6" fmla="*/ 666750 w 666750"/>
                <a:gd name="connsiteY6" fmla="*/ 19050 h 476250"/>
                <a:gd name="connsiteX7" fmla="*/ 533400 w 666750"/>
                <a:gd name="connsiteY7" fmla="*/ 0 h 476250"/>
                <a:gd name="connsiteX0" fmla="*/ 533400 w 666750"/>
                <a:gd name="connsiteY0" fmla="*/ 0 h 476250"/>
                <a:gd name="connsiteX1" fmla="*/ 273844 w 666750"/>
                <a:gd name="connsiteY1" fmla="*/ 234156 h 476250"/>
                <a:gd name="connsiteX2" fmla="*/ 0 w 666750"/>
                <a:gd name="connsiteY2" fmla="*/ 450850 h 476250"/>
                <a:gd name="connsiteX3" fmla="*/ 76200 w 666750"/>
                <a:gd name="connsiteY3" fmla="*/ 476250 h 476250"/>
                <a:gd name="connsiteX4" fmla="*/ 196850 w 666750"/>
                <a:gd name="connsiteY4" fmla="*/ 438150 h 476250"/>
                <a:gd name="connsiteX5" fmla="*/ 120650 w 666750"/>
                <a:gd name="connsiteY5" fmla="*/ 438150 h 476250"/>
                <a:gd name="connsiteX6" fmla="*/ 371475 w 666750"/>
                <a:gd name="connsiteY6" fmla="*/ 255588 h 476250"/>
                <a:gd name="connsiteX7" fmla="*/ 666750 w 666750"/>
                <a:gd name="connsiteY7" fmla="*/ 19050 h 476250"/>
                <a:gd name="connsiteX8" fmla="*/ 533400 w 666750"/>
                <a:gd name="connsiteY8" fmla="*/ 0 h 476250"/>
                <a:gd name="connsiteX0" fmla="*/ 533400 w 666750"/>
                <a:gd name="connsiteY0" fmla="*/ 0 h 476250"/>
                <a:gd name="connsiteX1" fmla="*/ 273844 w 666750"/>
                <a:gd name="connsiteY1" fmla="*/ 234156 h 476250"/>
                <a:gd name="connsiteX2" fmla="*/ 0 w 666750"/>
                <a:gd name="connsiteY2" fmla="*/ 450850 h 476250"/>
                <a:gd name="connsiteX3" fmla="*/ 76200 w 666750"/>
                <a:gd name="connsiteY3" fmla="*/ 476250 h 476250"/>
                <a:gd name="connsiteX4" fmla="*/ 196850 w 666750"/>
                <a:gd name="connsiteY4" fmla="*/ 438150 h 476250"/>
                <a:gd name="connsiteX5" fmla="*/ 101600 w 666750"/>
                <a:gd name="connsiteY5" fmla="*/ 438150 h 476250"/>
                <a:gd name="connsiteX6" fmla="*/ 371475 w 666750"/>
                <a:gd name="connsiteY6" fmla="*/ 255588 h 476250"/>
                <a:gd name="connsiteX7" fmla="*/ 666750 w 666750"/>
                <a:gd name="connsiteY7" fmla="*/ 19050 h 476250"/>
                <a:gd name="connsiteX8" fmla="*/ 533400 w 666750"/>
                <a:gd name="connsiteY8" fmla="*/ 0 h 476250"/>
                <a:gd name="connsiteX0" fmla="*/ 533400 w 666750"/>
                <a:gd name="connsiteY0" fmla="*/ 0 h 476250"/>
                <a:gd name="connsiteX1" fmla="*/ 273844 w 666750"/>
                <a:gd name="connsiteY1" fmla="*/ 234156 h 476250"/>
                <a:gd name="connsiteX2" fmla="*/ 0 w 666750"/>
                <a:gd name="connsiteY2" fmla="*/ 450850 h 476250"/>
                <a:gd name="connsiteX3" fmla="*/ 76200 w 666750"/>
                <a:gd name="connsiteY3" fmla="*/ 476250 h 476250"/>
                <a:gd name="connsiteX4" fmla="*/ 196850 w 666750"/>
                <a:gd name="connsiteY4" fmla="*/ 438150 h 476250"/>
                <a:gd name="connsiteX5" fmla="*/ 101600 w 666750"/>
                <a:gd name="connsiteY5" fmla="*/ 438150 h 476250"/>
                <a:gd name="connsiteX6" fmla="*/ 371475 w 666750"/>
                <a:gd name="connsiteY6" fmla="*/ 255588 h 476250"/>
                <a:gd name="connsiteX7" fmla="*/ 666750 w 666750"/>
                <a:gd name="connsiteY7" fmla="*/ 19050 h 476250"/>
                <a:gd name="connsiteX8" fmla="*/ 533400 w 666750"/>
                <a:gd name="connsiteY8" fmla="*/ 0 h 476250"/>
                <a:gd name="connsiteX0" fmla="*/ 533400 w 666750"/>
                <a:gd name="connsiteY0" fmla="*/ 0 h 476250"/>
                <a:gd name="connsiteX1" fmla="*/ 273844 w 666750"/>
                <a:gd name="connsiteY1" fmla="*/ 234156 h 476250"/>
                <a:gd name="connsiteX2" fmla="*/ 0 w 666750"/>
                <a:gd name="connsiteY2" fmla="*/ 450850 h 476250"/>
                <a:gd name="connsiteX3" fmla="*/ 76200 w 666750"/>
                <a:gd name="connsiteY3" fmla="*/ 476250 h 476250"/>
                <a:gd name="connsiteX4" fmla="*/ 196850 w 666750"/>
                <a:gd name="connsiteY4" fmla="*/ 438150 h 476250"/>
                <a:gd name="connsiteX5" fmla="*/ 89694 w 666750"/>
                <a:gd name="connsiteY5" fmla="*/ 438150 h 476250"/>
                <a:gd name="connsiteX6" fmla="*/ 371475 w 666750"/>
                <a:gd name="connsiteY6" fmla="*/ 255588 h 476250"/>
                <a:gd name="connsiteX7" fmla="*/ 666750 w 666750"/>
                <a:gd name="connsiteY7" fmla="*/ 19050 h 476250"/>
                <a:gd name="connsiteX8" fmla="*/ 533400 w 666750"/>
                <a:gd name="connsiteY8" fmla="*/ 0 h 476250"/>
                <a:gd name="connsiteX0" fmla="*/ 541476 w 674826"/>
                <a:gd name="connsiteY0" fmla="*/ 0 h 479854"/>
                <a:gd name="connsiteX1" fmla="*/ 281920 w 674826"/>
                <a:gd name="connsiteY1" fmla="*/ 234156 h 479854"/>
                <a:gd name="connsiteX2" fmla="*/ 8076 w 674826"/>
                <a:gd name="connsiteY2" fmla="*/ 450850 h 479854"/>
                <a:gd name="connsiteX3" fmla="*/ 84276 w 674826"/>
                <a:gd name="connsiteY3" fmla="*/ 476250 h 479854"/>
                <a:gd name="connsiteX4" fmla="*/ 204926 w 674826"/>
                <a:gd name="connsiteY4" fmla="*/ 438150 h 479854"/>
                <a:gd name="connsiteX5" fmla="*/ 97770 w 674826"/>
                <a:gd name="connsiteY5" fmla="*/ 438150 h 479854"/>
                <a:gd name="connsiteX6" fmla="*/ 379551 w 674826"/>
                <a:gd name="connsiteY6" fmla="*/ 255588 h 479854"/>
                <a:gd name="connsiteX7" fmla="*/ 674826 w 674826"/>
                <a:gd name="connsiteY7" fmla="*/ 19050 h 479854"/>
                <a:gd name="connsiteX8" fmla="*/ 541476 w 674826"/>
                <a:gd name="connsiteY8" fmla="*/ 0 h 479854"/>
                <a:gd name="connsiteX0" fmla="*/ 541476 w 674826"/>
                <a:gd name="connsiteY0" fmla="*/ 0 h 479854"/>
                <a:gd name="connsiteX1" fmla="*/ 281920 w 674826"/>
                <a:gd name="connsiteY1" fmla="*/ 234156 h 479854"/>
                <a:gd name="connsiteX2" fmla="*/ 8076 w 674826"/>
                <a:gd name="connsiteY2" fmla="*/ 450850 h 479854"/>
                <a:gd name="connsiteX3" fmla="*/ 84276 w 674826"/>
                <a:gd name="connsiteY3" fmla="*/ 476250 h 479854"/>
                <a:gd name="connsiteX4" fmla="*/ 204926 w 674826"/>
                <a:gd name="connsiteY4" fmla="*/ 438150 h 479854"/>
                <a:gd name="connsiteX5" fmla="*/ 97770 w 674826"/>
                <a:gd name="connsiteY5" fmla="*/ 438150 h 479854"/>
                <a:gd name="connsiteX6" fmla="*/ 379551 w 674826"/>
                <a:gd name="connsiteY6" fmla="*/ 255588 h 479854"/>
                <a:gd name="connsiteX7" fmla="*/ 674826 w 674826"/>
                <a:gd name="connsiteY7" fmla="*/ 19050 h 479854"/>
                <a:gd name="connsiteX8" fmla="*/ 541476 w 674826"/>
                <a:gd name="connsiteY8" fmla="*/ 0 h 479854"/>
                <a:gd name="connsiteX0" fmla="*/ 541476 w 674826"/>
                <a:gd name="connsiteY0" fmla="*/ 0 h 479854"/>
                <a:gd name="connsiteX1" fmla="*/ 281920 w 674826"/>
                <a:gd name="connsiteY1" fmla="*/ 234156 h 479854"/>
                <a:gd name="connsiteX2" fmla="*/ 8076 w 674826"/>
                <a:gd name="connsiteY2" fmla="*/ 450850 h 479854"/>
                <a:gd name="connsiteX3" fmla="*/ 84276 w 674826"/>
                <a:gd name="connsiteY3" fmla="*/ 476250 h 479854"/>
                <a:gd name="connsiteX4" fmla="*/ 204926 w 674826"/>
                <a:gd name="connsiteY4" fmla="*/ 438150 h 479854"/>
                <a:gd name="connsiteX5" fmla="*/ 97770 w 674826"/>
                <a:gd name="connsiteY5" fmla="*/ 438150 h 479854"/>
                <a:gd name="connsiteX6" fmla="*/ 379551 w 674826"/>
                <a:gd name="connsiteY6" fmla="*/ 255588 h 479854"/>
                <a:gd name="connsiteX7" fmla="*/ 674826 w 674826"/>
                <a:gd name="connsiteY7" fmla="*/ 19050 h 479854"/>
                <a:gd name="connsiteX8" fmla="*/ 541476 w 674826"/>
                <a:gd name="connsiteY8" fmla="*/ 0 h 479854"/>
                <a:gd name="connsiteX0" fmla="*/ 541476 w 674826"/>
                <a:gd name="connsiteY0" fmla="*/ 0 h 479854"/>
                <a:gd name="connsiteX1" fmla="*/ 281920 w 674826"/>
                <a:gd name="connsiteY1" fmla="*/ 234156 h 479854"/>
                <a:gd name="connsiteX2" fmla="*/ 8076 w 674826"/>
                <a:gd name="connsiteY2" fmla="*/ 450850 h 479854"/>
                <a:gd name="connsiteX3" fmla="*/ 84276 w 674826"/>
                <a:gd name="connsiteY3" fmla="*/ 476250 h 479854"/>
                <a:gd name="connsiteX4" fmla="*/ 204926 w 674826"/>
                <a:gd name="connsiteY4" fmla="*/ 438150 h 479854"/>
                <a:gd name="connsiteX5" fmla="*/ 97770 w 674826"/>
                <a:gd name="connsiteY5" fmla="*/ 438150 h 479854"/>
                <a:gd name="connsiteX6" fmla="*/ 379551 w 674826"/>
                <a:gd name="connsiteY6" fmla="*/ 255588 h 479854"/>
                <a:gd name="connsiteX7" fmla="*/ 674826 w 674826"/>
                <a:gd name="connsiteY7" fmla="*/ 19050 h 479854"/>
                <a:gd name="connsiteX8" fmla="*/ 541476 w 674826"/>
                <a:gd name="connsiteY8" fmla="*/ 0 h 479854"/>
                <a:gd name="connsiteX0" fmla="*/ 541476 w 674826"/>
                <a:gd name="connsiteY0" fmla="*/ 6901 h 486755"/>
                <a:gd name="connsiteX1" fmla="*/ 281920 w 674826"/>
                <a:gd name="connsiteY1" fmla="*/ 241057 h 486755"/>
                <a:gd name="connsiteX2" fmla="*/ 8076 w 674826"/>
                <a:gd name="connsiteY2" fmla="*/ 457751 h 486755"/>
                <a:gd name="connsiteX3" fmla="*/ 84276 w 674826"/>
                <a:gd name="connsiteY3" fmla="*/ 483151 h 486755"/>
                <a:gd name="connsiteX4" fmla="*/ 204926 w 674826"/>
                <a:gd name="connsiteY4" fmla="*/ 445051 h 486755"/>
                <a:gd name="connsiteX5" fmla="*/ 97770 w 674826"/>
                <a:gd name="connsiteY5" fmla="*/ 445051 h 486755"/>
                <a:gd name="connsiteX6" fmla="*/ 379551 w 674826"/>
                <a:gd name="connsiteY6" fmla="*/ 262489 h 486755"/>
                <a:gd name="connsiteX7" fmla="*/ 674826 w 674826"/>
                <a:gd name="connsiteY7" fmla="*/ 25951 h 486755"/>
                <a:gd name="connsiteX8" fmla="*/ 541476 w 674826"/>
                <a:gd name="connsiteY8" fmla="*/ 6901 h 486755"/>
                <a:gd name="connsiteX0" fmla="*/ 541476 w 674826"/>
                <a:gd name="connsiteY0" fmla="*/ 6901 h 486755"/>
                <a:gd name="connsiteX1" fmla="*/ 281920 w 674826"/>
                <a:gd name="connsiteY1" fmla="*/ 241057 h 486755"/>
                <a:gd name="connsiteX2" fmla="*/ 8076 w 674826"/>
                <a:gd name="connsiteY2" fmla="*/ 457751 h 486755"/>
                <a:gd name="connsiteX3" fmla="*/ 84276 w 674826"/>
                <a:gd name="connsiteY3" fmla="*/ 483151 h 486755"/>
                <a:gd name="connsiteX4" fmla="*/ 204926 w 674826"/>
                <a:gd name="connsiteY4" fmla="*/ 445051 h 486755"/>
                <a:gd name="connsiteX5" fmla="*/ 97770 w 674826"/>
                <a:gd name="connsiteY5" fmla="*/ 445051 h 486755"/>
                <a:gd name="connsiteX6" fmla="*/ 379551 w 674826"/>
                <a:gd name="connsiteY6" fmla="*/ 262489 h 486755"/>
                <a:gd name="connsiteX7" fmla="*/ 674826 w 674826"/>
                <a:gd name="connsiteY7" fmla="*/ 25951 h 486755"/>
                <a:gd name="connsiteX8" fmla="*/ 541476 w 674826"/>
                <a:gd name="connsiteY8" fmla="*/ 6901 h 486755"/>
                <a:gd name="connsiteX0" fmla="*/ 541476 w 674826"/>
                <a:gd name="connsiteY0" fmla="*/ 6901 h 486755"/>
                <a:gd name="connsiteX1" fmla="*/ 281920 w 674826"/>
                <a:gd name="connsiteY1" fmla="*/ 241057 h 486755"/>
                <a:gd name="connsiteX2" fmla="*/ 8076 w 674826"/>
                <a:gd name="connsiteY2" fmla="*/ 457751 h 486755"/>
                <a:gd name="connsiteX3" fmla="*/ 84276 w 674826"/>
                <a:gd name="connsiteY3" fmla="*/ 483151 h 486755"/>
                <a:gd name="connsiteX4" fmla="*/ 204926 w 674826"/>
                <a:gd name="connsiteY4" fmla="*/ 445051 h 486755"/>
                <a:gd name="connsiteX5" fmla="*/ 97770 w 674826"/>
                <a:gd name="connsiteY5" fmla="*/ 445051 h 486755"/>
                <a:gd name="connsiteX6" fmla="*/ 379551 w 674826"/>
                <a:gd name="connsiteY6" fmla="*/ 262489 h 486755"/>
                <a:gd name="connsiteX7" fmla="*/ 674826 w 674826"/>
                <a:gd name="connsiteY7" fmla="*/ 25951 h 486755"/>
                <a:gd name="connsiteX8" fmla="*/ 541476 w 674826"/>
                <a:gd name="connsiteY8" fmla="*/ 6901 h 486755"/>
                <a:gd name="connsiteX0" fmla="*/ 541476 w 674826"/>
                <a:gd name="connsiteY0" fmla="*/ 6901 h 486755"/>
                <a:gd name="connsiteX1" fmla="*/ 281920 w 674826"/>
                <a:gd name="connsiteY1" fmla="*/ 241057 h 486755"/>
                <a:gd name="connsiteX2" fmla="*/ 8076 w 674826"/>
                <a:gd name="connsiteY2" fmla="*/ 457751 h 486755"/>
                <a:gd name="connsiteX3" fmla="*/ 84276 w 674826"/>
                <a:gd name="connsiteY3" fmla="*/ 483151 h 486755"/>
                <a:gd name="connsiteX4" fmla="*/ 204926 w 674826"/>
                <a:gd name="connsiteY4" fmla="*/ 445051 h 486755"/>
                <a:gd name="connsiteX5" fmla="*/ 97770 w 674826"/>
                <a:gd name="connsiteY5" fmla="*/ 445051 h 486755"/>
                <a:gd name="connsiteX6" fmla="*/ 379551 w 674826"/>
                <a:gd name="connsiteY6" fmla="*/ 262489 h 486755"/>
                <a:gd name="connsiteX7" fmla="*/ 674826 w 674826"/>
                <a:gd name="connsiteY7" fmla="*/ 25951 h 486755"/>
                <a:gd name="connsiteX8" fmla="*/ 541476 w 674826"/>
                <a:gd name="connsiteY8" fmla="*/ 6901 h 486755"/>
                <a:gd name="connsiteX0" fmla="*/ 541476 w 674826"/>
                <a:gd name="connsiteY0" fmla="*/ 6901 h 486755"/>
                <a:gd name="connsiteX1" fmla="*/ 353357 w 674826"/>
                <a:gd name="connsiteY1" fmla="*/ 188669 h 486755"/>
                <a:gd name="connsiteX2" fmla="*/ 8076 w 674826"/>
                <a:gd name="connsiteY2" fmla="*/ 457751 h 486755"/>
                <a:gd name="connsiteX3" fmla="*/ 84276 w 674826"/>
                <a:gd name="connsiteY3" fmla="*/ 483151 h 486755"/>
                <a:gd name="connsiteX4" fmla="*/ 204926 w 674826"/>
                <a:gd name="connsiteY4" fmla="*/ 445051 h 486755"/>
                <a:gd name="connsiteX5" fmla="*/ 97770 w 674826"/>
                <a:gd name="connsiteY5" fmla="*/ 445051 h 486755"/>
                <a:gd name="connsiteX6" fmla="*/ 379551 w 674826"/>
                <a:gd name="connsiteY6" fmla="*/ 262489 h 486755"/>
                <a:gd name="connsiteX7" fmla="*/ 674826 w 674826"/>
                <a:gd name="connsiteY7" fmla="*/ 25951 h 486755"/>
                <a:gd name="connsiteX8" fmla="*/ 541476 w 674826"/>
                <a:gd name="connsiteY8" fmla="*/ 6901 h 486755"/>
                <a:gd name="connsiteX0" fmla="*/ 542291 w 675641"/>
                <a:gd name="connsiteY0" fmla="*/ 6901 h 491827"/>
                <a:gd name="connsiteX1" fmla="*/ 354172 w 675641"/>
                <a:gd name="connsiteY1" fmla="*/ 188669 h 491827"/>
                <a:gd name="connsiteX2" fmla="*/ 8891 w 675641"/>
                <a:gd name="connsiteY2" fmla="*/ 457751 h 491827"/>
                <a:gd name="connsiteX3" fmla="*/ 75566 w 675641"/>
                <a:gd name="connsiteY3" fmla="*/ 490295 h 491827"/>
                <a:gd name="connsiteX4" fmla="*/ 205741 w 675641"/>
                <a:gd name="connsiteY4" fmla="*/ 445051 h 491827"/>
                <a:gd name="connsiteX5" fmla="*/ 98585 w 675641"/>
                <a:gd name="connsiteY5" fmla="*/ 445051 h 491827"/>
                <a:gd name="connsiteX6" fmla="*/ 380366 w 675641"/>
                <a:gd name="connsiteY6" fmla="*/ 262489 h 491827"/>
                <a:gd name="connsiteX7" fmla="*/ 675641 w 675641"/>
                <a:gd name="connsiteY7" fmla="*/ 25951 h 491827"/>
                <a:gd name="connsiteX8" fmla="*/ 542291 w 675641"/>
                <a:gd name="connsiteY8" fmla="*/ 6901 h 491827"/>
                <a:gd name="connsiteX0" fmla="*/ 542023 w 675373"/>
                <a:gd name="connsiteY0" fmla="*/ 6901 h 490959"/>
                <a:gd name="connsiteX1" fmla="*/ 353904 w 675373"/>
                <a:gd name="connsiteY1" fmla="*/ 188669 h 490959"/>
                <a:gd name="connsiteX2" fmla="*/ 8623 w 675373"/>
                <a:gd name="connsiteY2" fmla="*/ 457751 h 490959"/>
                <a:gd name="connsiteX3" fmla="*/ 75298 w 675373"/>
                <a:gd name="connsiteY3" fmla="*/ 490295 h 490959"/>
                <a:gd name="connsiteX4" fmla="*/ 186423 w 675373"/>
                <a:gd name="connsiteY4" fmla="*/ 456958 h 490959"/>
                <a:gd name="connsiteX5" fmla="*/ 98317 w 675373"/>
                <a:gd name="connsiteY5" fmla="*/ 445051 h 490959"/>
                <a:gd name="connsiteX6" fmla="*/ 380098 w 675373"/>
                <a:gd name="connsiteY6" fmla="*/ 262489 h 490959"/>
                <a:gd name="connsiteX7" fmla="*/ 675373 w 675373"/>
                <a:gd name="connsiteY7" fmla="*/ 25951 h 490959"/>
                <a:gd name="connsiteX8" fmla="*/ 542023 w 675373"/>
                <a:gd name="connsiteY8" fmla="*/ 6901 h 490959"/>
                <a:gd name="connsiteX0" fmla="*/ 542023 w 675373"/>
                <a:gd name="connsiteY0" fmla="*/ 6901 h 490959"/>
                <a:gd name="connsiteX1" fmla="*/ 353904 w 675373"/>
                <a:gd name="connsiteY1" fmla="*/ 188669 h 490959"/>
                <a:gd name="connsiteX2" fmla="*/ 8623 w 675373"/>
                <a:gd name="connsiteY2" fmla="*/ 457751 h 490959"/>
                <a:gd name="connsiteX3" fmla="*/ 75298 w 675373"/>
                <a:gd name="connsiteY3" fmla="*/ 490295 h 490959"/>
                <a:gd name="connsiteX4" fmla="*/ 186423 w 675373"/>
                <a:gd name="connsiteY4" fmla="*/ 456958 h 490959"/>
                <a:gd name="connsiteX5" fmla="*/ 98317 w 675373"/>
                <a:gd name="connsiteY5" fmla="*/ 445051 h 490959"/>
                <a:gd name="connsiteX6" fmla="*/ 380098 w 675373"/>
                <a:gd name="connsiteY6" fmla="*/ 262489 h 490959"/>
                <a:gd name="connsiteX7" fmla="*/ 675373 w 675373"/>
                <a:gd name="connsiteY7" fmla="*/ 25951 h 490959"/>
                <a:gd name="connsiteX8" fmla="*/ 542023 w 675373"/>
                <a:gd name="connsiteY8" fmla="*/ 6901 h 490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5373" h="490959">
                  <a:moveTo>
                    <a:pt x="542023" y="6901"/>
                  </a:moveTo>
                  <a:cubicBezTo>
                    <a:pt x="451536" y="84953"/>
                    <a:pt x="447613" y="114517"/>
                    <a:pt x="353904" y="188669"/>
                  </a:cubicBezTo>
                  <a:lnTo>
                    <a:pt x="8623" y="457751"/>
                  </a:lnTo>
                  <a:cubicBezTo>
                    <a:pt x="-24318" y="498100"/>
                    <a:pt x="45665" y="490427"/>
                    <a:pt x="75298" y="490295"/>
                  </a:cubicBezTo>
                  <a:cubicBezTo>
                    <a:pt x="104931" y="490163"/>
                    <a:pt x="181793" y="482358"/>
                    <a:pt x="186423" y="456958"/>
                  </a:cubicBezTo>
                  <a:cubicBezTo>
                    <a:pt x="167373" y="437908"/>
                    <a:pt x="110224" y="456958"/>
                    <a:pt x="98317" y="445051"/>
                  </a:cubicBezTo>
                  <a:cubicBezTo>
                    <a:pt x="179544" y="391341"/>
                    <a:pt x="299295" y="320720"/>
                    <a:pt x="380098" y="262489"/>
                  </a:cubicBezTo>
                  <a:cubicBezTo>
                    <a:pt x="492811" y="181262"/>
                    <a:pt x="576948" y="104797"/>
                    <a:pt x="675373" y="25951"/>
                  </a:cubicBezTo>
                  <a:cubicBezTo>
                    <a:pt x="649973" y="2932"/>
                    <a:pt x="605523" y="-8180"/>
                    <a:pt x="542023" y="6901"/>
                  </a:cubicBezTo>
                  <a:close/>
                </a:path>
              </a:pathLst>
            </a:custGeom>
            <a:solidFill>
              <a:srgbClr val="01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2025649" y="1993900"/>
              <a:ext cx="289367" cy="309500"/>
            </a:xfrm>
            <a:custGeom>
              <a:avLst/>
              <a:gdLst>
                <a:gd name="connsiteX0" fmla="*/ 215900 w 349250"/>
                <a:gd name="connsiteY0" fmla="*/ 0 h 304800"/>
                <a:gd name="connsiteX1" fmla="*/ 76200 w 349250"/>
                <a:gd name="connsiteY1" fmla="*/ 139700 h 304800"/>
                <a:gd name="connsiteX2" fmla="*/ 139700 w 349250"/>
                <a:gd name="connsiteY2" fmla="*/ 146050 h 304800"/>
                <a:gd name="connsiteX3" fmla="*/ 127000 w 349250"/>
                <a:gd name="connsiteY3" fmla="*/ 203200 h 304800"/>
                <a:gd name="connsiteX4" fmla="*/ 0 w 349250"/>
                <a:gd name="connsiteY4" fmla="*/ 304800 h 304800"/>
                <a:gd name="connsiteX5" fmla="*/ 127000 w 349250"/>
                <a:gd name="connsiteY5" fmla="*/ 292100 h 304800"/>
                <a:gd name="connsiteX6" fmla="*/ 349250 w 349250"/>
                <a:gd name="connsiteY6" fmla="*/ 63500 h 304800"/>
                <a:gd name="connsiteX7" fmla="*/ 177800 w 349250"/>
                <a:gd name="connsiteY7" fmla="*/ 107950 h 304800"/>
                <a:gd name="connsiteX8" fmla="*/ 279400 w 349250"/>
                <a:gd name="connsiteY8" fmla="*/ 12700 h 304800"/>
                <a:gd name="connsiteX9" fmla="*/ 215900 w 349250"/>
                <a:gd name="connsiteY9" fmla="*/ 0 h 304800"/>
                <a:gd name="connsiteX0" fmla="*/ 215900 w 349250"/>
                <a:gd name="connsiteY0" fmla="*/ 0 h 304800"/>
                <a:gd name="connsiteX1" fmla="*/ 76200 w 349250"/>
                <a:gd name="connsiteY1" fmla="*/ 139700 h 304800"/>
                <a:gd name="connsiteX2" fmla="*/ 139700 w 349250"/>
                <a:gd name="connsiteY2" fmla="*/ 146050 h 304800"/>
                <a:gd name="connsiteX3" fmla="*/ 127000 w 349250"/>
                <a:gd name="connsiteY3" fmla="*/ 203200 h 304800"/>
                <a:gd name="connsiteX4" fmla="*/ 0 w 349250"/>
                <a:gd name="connsiteY4" fmla="*/ 304800 h 304800"/>
                <a:gd name="connsiteX5" fmla="*/ 127000 w 349250"/>
                <a:gd name="connsiteY5" fmla="*/ 292100 h 304800"/>
                <a:gd name="connsiteX6" fmla="*/ 349250 w 349250"/>
                <a:gd name="connsiteY6" fmla="*/ 63500 h 304800"/>
                <a:gd name="connsiteX7" fmla="*/ 177800 w 349250"/>
                <a:gd name="connsiteY7" fmla="*/ 107950 h 304800"/>
                <a:gd name="connsiteX8" fmla="*/ 279400 w 349250"/>
                <a:gd name="connsiteY8" fmla="*/ 12700 h 304800"/>
                <a:gd name="connsiteX9" fmla="*/ 215900 w 349250"/>
                <a:gd name="connsiteY9" fmla="*/ 0 h 304800"/>
                <a:gd name="connsiteX0" fmla="*/ 215900 w 349250"/>
                <a:gd name="connsiteY0" fmla="*/ 0 h 304800"/>
                <a:gd name="connsiteX1" fmla="*/ 76200 w 349250"/>
                <a:gd name="connsiteY1" fmla="*/ 139700 h 304800"/>
                <a:gd name="connsiteX2" fmla="*/ 139700 w 349250"/>
                <a:gd name="connsiteY2" fmla="*/ 146050 h 304800"/>
                <a:gd name="connsiteX3" fmla="*/ 127000 w 349250"/>
                <a:gd name="connsiteY3" fmla="*/ 203200 h 304800"/>
                <a:gd name="connsiteX4" fmla="*/ 0 w 349250"/>
                <a:gd name="connsiteY4" fmla="*/ 304800 h 304800"/>
                <a:gd name="connsiteX5" fmla="*/ 127000 w 349250"/>
                <a:gd name="connsiteY5" fmla="*/ 292100 h 304800"/>
                <a:gd name="connsiteX6" fmla="*/ 349250 w 349250"/>
                <a:gd name="connsiteY6" fmla="*/ 63500 h 304800"/>
                <a:gd name="connsiteX7" fmla="*/ 177800 w 349250"/>
                <a:gd name="connsiteY7" fmla="*/ 107950 h 304800"/>
                <a:gd name="connsiteX8" fmla="*/ 279400 w 349250"/>
                <a:gd name="connsiteY8" fmla="*/ 12700 h 304800"/>
                <a:gd name="connsiteX9" fmla="*/ 215900 w 349250"/>
                <a:gd name="connsiteY9" fmla="*/ 0 h 304800"/>
                <a:gd name="connsiteX0" fmla="*/ 215900 w 349250"/>
                <a:gd name="connsiteY0" fmla="*/ 0 h 304800"/>
                <a:gd name="connsiteX1" fmla="*/ 76200 w 349250"/>
                <a:gd name="connsiteY1" fmla="*/ 139700 h 304800"/>
                <a:gd name="connsiteX2" fmla="*/ 139700 w 349250"/>
                <a:gd name="connsiteY2" fmla="*/ 146050 h 304800"/>
                <a:gd name="connsiteX3" fmla="*/ 127000 w 349250"/>
                <a:gd name="connsiteY3" fmla="*/ 203200 h 304800"/>
                <a:gd name="connsiteX4" fmla="*/ 0 w 349250"/>
                <a:gd name="connsiteY4" fmla="*/ 304800 h 304800"/>
                <a:gd name="connsiteX5" fmla="*/ 127000 w 349250"/>
                <a:gd name="connsiteY5" fmla="*/ 292100 h 304800"/>
                <a:gd name="connsiteX6" fmla="*/ 349250 w 349250"/>
                <a:gd name="connsiteY6" fmla="*/ 63500 h 304800"/>
                <a:gd name="connsiteX7" fmla="*/ 177800 w 349250"/>
                <a:gd name="connsiteY7" fmla="*/ 107950 h 304800"/>
                <a:gd name="connsiteX8" fmla="*/ 279400 w 349250"/>
                <a:gd name="connsiteY8" fmla="*/ 12700 h 304800"/>
                <a:gd name="connsiteX9" fmla="*/ 215900 w 349250"/>
                <a:gd name="connsiteY9" fmla="*/ 0 h 304800"/>
                <a:gd name="connsiteX0" fmla="*/ 215900 w 349250"/>
                <a:gd name="connsiteY0" fmla="*/ 0 h 304800"/>
                <a:gd name="connsiteX1" fmla="*/ 76200 w 349250"/>
                <a:gd name="connsiteY1" fmla="*/ 139700 h 304800"/>
                <a:gd name="connsiteX2" fmla="*/ 139700 w 349250"/>
                <a:gd name="connsiteY2" fmla="*/ 146050 h 304800"/>
                <a:gd name="connsiteX3" fmla="*/ 127000 w 349250"/>
                <a:gd name="connsiteY3" fmla="*/ 203200 h 304800"/>
                <a:gd name="connsiteX4" fmla="*/ 0 w 349250"/>
                <a:gd name="connsiteY4" fmla="*/ 304800 h 304800"/>
                <a:gd name="connsiteX5" fmla="*/ 127000 w 349250"/>
                <a:gd name="connsiteY5" fmla="*/ 292100 h 304800"/>
                <a:gd name="connsiteX6" fmla="*/ 349250 w 349250"/>
                <a:gd name="connsiteY6" fmla="*/ 63500 h 304800"/>
                <a:gd name="connsiteX7" fmla="*/ 177800 w 349250"/>
                <a:gd name="connsiteY7" fmla="*/ 107950 h 304800"/>
                <a:gd name="connsiteX8" fmla="*/ 279400 w 349250"/>
                <a:gd name="connsiteY8" fmla="*/ 12700 h 304800"/>
                <a:gd name="connsiteX9" fmla="*/ 215900 w 349250"/>
                <a:gd name="connsiteY9" fmla="*/ 0 h 304800"/>
                <a:gd name="connsiteX0" fmla="*/ 215900 w 349250"/>
                <a:gd name="connsiteY0" fmla="*/ 0 h 304800"/>
                <a:gd name="connsiteX1" fmla="*/ 76200 w 349250"/>
                <a:gd name="connsiteY1" fmla="*/ 139700 h 304800"/>
                <a:gd name="connsiteX2" fmla="*/ 139700 w 349250"/>
                <a:gd name="connsiteY2" fmla="*/ 146050 h 304800"/>
                <a:gd name="connsiteX3" fmla="*/ 127000 w 349250"/>
                <a:gd name="connsiteY3" fmla="*/ 203200 h 304800"/>
                <a:gd name="connsiteX4" fmla="*/ 0 w 349250"/>
                <a:gd name="connsiteY4" fmla="*/ 304800 h 304800"/>
                <a:gd name="connsiteX5" fmla="*/ 127000 w 349250"/>
                <a:gd name="connsiteY5" fmla="*/ 292100 h 304800"/>
                <a:gd name="connsiteX6" fmla="*/ 349250 w 349250"/>
                <a:gd name="connsiteY6" fmla="*/ 63500 h 304800"/>
                <a:gd name="connsiteX7" fmla="*/ 224631 w 349250"/>
                <a:gd name="connsiteY7" fmla="*/ 120650 h 304800"/>
                <a:gd name="connsiteX8" fmla="*/ 177800 w 349250"/>
                <a:gd name="connsiteY8" fmla="*/ 107950 h 304800"/>
                <a:gd name="connsiteX9" fmla="*/ 279400 w 349250"/>
                <a:gd name="connsiteY9" fmla="*/ 12700 h 304800"/>
                <a:gd name="connsiteX10" fmla="*/ 215900 w 349250"/>
                <a:gd name="connsiteY10" fmla="*/ 0 h 304800"/>
                <a:gd name="connsiteX0" fmla="*/ 215900 w 349250"/>
                <a:gd name="connsiteY0" fmla="*/ 0 h 304800"/>
                <a:gd name="connsiteX1" fmla="*/ 76200 w 349250"/>
                <a:gd name="connsiteY1" fmla="*/ 139700 h 304800"/>
                <a:gd name="connsiteX2" fmla="*/ 139700 w 349250"/>
                <a:gd name="connsiteY2" fmla="*/ 146050 h 304800"/>
                <a:gd name="connsiteX3" fmla="*/ 127000 w 349250"/>
                <a:gd name="connsiteY3" fmla="*/ 203200 h 304800"/>
                <a:gd name="connsiteX4" fmla="*/ 0 w 349250"/>
                <a:gd name="connsiteY4" fmla="*/ 304800 h 304800"/>
                <a:gd name="connsiteX5" fmla="*/ 127000 w 349250"/>
                <a:gd name="connsiteY5" fmla="*/ 292100 h 304800"/>
                <a:gd name="connsiteX6" fmla="*/ 349250 w 349250"/>
                <a:gd name="connsiteY6" fmla="*/ 63500 h 304800"/>
                <a:gd name="connsiteX7" fmla="*/ 224631 w 349250"/>
                <a:gd name="connsiteY7" fmla="*/ 120650 h 304800"/>
                <a:gd name="connsiteX8" fmla="*/ 177800 w 349250"/>
                <a:gd name="connsiteY8" fmla="*/ 107950 h 304800"/>
                <a:gd name="connsiteX9" fmla="*/ 279400 w 349250"/>
                <a:gd name="connsiteY9" fmla="*/ 12700 h 304800"/>
                <a:gd name="connsiteX10" fmla="*/ 215900 w 349250"/>
                <a:gd name="connsiteY10" fmla="*/ 0 h 304800"/>
                <a:gd name="connsiteX0" fmla="*/ 215900 w 357638"/>
                <a:gd name="connsiteY0" fmla="*/ 0 h 304800"/>
                <a:gd name="connsiteX1" fmla="*/ 76200 w 357638"/>
                <a:gd name="connsiteY1" fmla="*/ 139700 h 304800"/>
                <a:gd name="connsiteX2" fmla="*/ 139700 w 357638"/>
                <a:gd name="connsiteY2" fmla="*/ 146050 h 304800"/>
                <a:gd name="connsiteX3" fmla="*/ 127000 w 357638"/>
                <a:gd name="connsiteY3" fmla="*/ 203200 h 304800"/>
                <a:gd name="connsiteX4" fmla="*/ 0 w 357638"/>
                <a:gd name="connsiteY4" fmla="*/ 304800 h 304800"/>
                <a:gd name="connsiteX5" fmla="*/ 127000 w 357638"/>
                <a:gd name="connsiteY5" fmla="*/ 292100 h 304800"/>
                <a:gd name="connsiteX6" fmla="*/ 349250 w 357638"/>
                <a:gd name="connsiteY6" fmla="*/ 63500 h 304800"/>
                <a:gd name="connsiteX7" fmla="*/ 300831 w 357638"/>
                <a:gd name="connsiteY7" fmla="*/ 61119 h 304800"/>
                <a:gd name="connsiteX8" fmla="*/ 224631 w 357638"/>
                <a:gd name="connsiteY8" fmla="*/ 120650 h 304800"/>
                <a:gd name="connsiteX9" fmla="*/ 177800 w 357638"/>
                <a:gd name="connsiteY9" fmla="*/ 107950 h 304800"/>
                <a:gd name="connsiteX10" fmla="*/ 279400 w 357638"/>
                <a:gd name="connsiteY10" fmla="*/ 12700 h 304800"/>
                <a:gd name="connsiteX11" fmla="*/ 215900 w 357638"/>
                <a:gd name="connsiteY11" fmla="*/ 0 h 304800"/>
                <a:gd name="connsiteX0" fmla="*/ 215900 w 357638"/>
                <a:gd name="connsiteY0" fmla="*/ 0 h 304800"/>
                <a:gd name="connsiteX1" fmla="*/ 76200 w 357638"/>
                <a:gd name="connsiteY1" fmla="*/ 139700 h 304800"/>
                <a:gd name="connsiteX2" fmla="*/ 139700 w 357638"/>
                <a:gd name="connsiteY2" fmla="*/ 146050 h 304800"/>
                <a:gd name="connsiteX3" fmla="*/ 127000 w 357638"/>
                <a:gd name="connsiteY3" fmla="*/ 203200 h 304800"/>
                <a:gd name="connsiteX4" fmla="*/ 0 w 357638"/>
                <a:gd name="connsiteY4" fmla="*/ 304800 h 304800"/>
                <a:gd name="connsiteX5" fmla="*/ 127000 w 357638"/>
                <a:gd name="connsiteY5" fmla="*/ 292100 h 304800"/>
                <a:gd name="connsiteX6" fmla="*/ 279400 w 357638"/>
                <a:gd name="connsiteY6" fmla="*/ 134938 h 304800"/>
                <a:gd name="connsiteX7" fmla="*/ 349250 w 357638"/>
                <a:gd name="connsiteY7" fmla="*/ 63500 h 304800"/>
                <a:gd name="connsiteX8" fmla="*/ 300831 w 357638"/>
                <a:gd name="connsiteY8" fmla="*/ 61119 h 304800"/>
                <a:gd name="connsiteX9" fmla="*/ 224631 w 357638"/>
                <a:gd name="connsiteY9" fmla="*/ 120650 h 304800"/>
                <a:gd name="connsiteX10" fmla="*/ 177800 w 357638"/>
                <a:gd name="connsiteY10" fmla="*/ 107950 h 304800"/>
                <a:gd name="connsiteX11" fmla="*/ 279400 w 357638"/>
                <a:gd name="connsiteY11" fmla="*/ 12700 h 304800"/>
                <a:gd name="connsiteX12" fmla="*/ 215900 w 357638"/>
                <a:gd name="connsiteY12" fmla="*/ 0 h 304800"/>
                <a:gd name="connsiteX0" fmla="*/ 215900 w 357638"/>
                <a:gd name="connsiteY0" fmla="*/ 0 h 304800"/>
                <a:gd name="connsiteX1" fmla="*/ 76200 w 357638"/>
                <a:gd name="connsiteY1" fmla="*/ 139700 h 304800"/>
                <a:gd name="connsiteX2" fmla="*/ 139700 w 357638"/>
                <a:gd name="connsiteY2" fmla="*/ 146050 h 304800"/>
                <a:gd name="connsiteX3" fmla="*/ 127000 w 357638"/>
                <a:gd name="connsiteY3" fmla="*/ 203200 h 304800"/>
                <a:gd name="connsiteX4" fmla="*/ 0 w 357638"/>
                <a:gd name="connsiteY4" fmla="*/ 304800 h 304800"/>
                <a:gd name="connsiteX5" fmla="*/ 127000 w 357638"/>
                <a:gd name="connsiteY5" fmla="*/ 292100 h 304800"/>
                <a:gd name="connsiteX6" fmla="*/ 234156 w 357638"/>
                <a:gd name="connsiteY6" fmla="*/ 175419 h 304800"/>
                <a:gd name="connsiteX7" fmla="*/ 279400 w 357638"/>
                <a:gd name="connsiteY7" fmla="*/ 134938 h 304800"/>
                <a:gd name="connsiteX8" fmla="*/ 349250 w 357638"/>
                <a:gd name="connsiteY8" fmla="*/ 63500 h 304800"/>
                <a:gd name="connsiteX9" fmla="*/ 300831 w 357638"/>
                <a:gd name="connsiteY9" fmla="*/ 61119 h 304800"/>
                <a:gd name="connsiteX10" fmla="*/ 224631 w 357638"/>
                <a:gd name="connsiteY10" fmla="*/ 120650 h 304800"/>
                <a:gd name="connsiteX11" fmla="*/ 177800 w 357638"/>
                <a:gd name="connsiteY11" fmla="*/ 107950 h 304800"/>
                <a:gd name="connsiteX12" fmla="*/ 279400 w 357638"/>
                <a:gd name="connsiteY12" fmla="*/ 12700 h 304800"/>
                <a:gd name="connsiteX13" fmla="*/ 215900 w 357638"/>
                <a:gd name="connsiteY13" fmla="*/ 0 h 304800"/>
                <a:gd name="connsiteX0" fmla="*/ 215900 w 357638"/>
                <a:gd name="connsiteY0" fmla="*/ 0 h 304800"/>
                <a:gd name="connsiteX1" fmla="*/ 76200 w 357638"/>
                <a:gd name="connsiteY1" fmla="*/ 139700 h 304800"/>
                <a:gd name="connsiteX2" fmla="*/ 139700 w 357638"/>
                <a:gd name="connsiteY2" fmla="*/ 146050 h 304800"/>
                <a:gd name="connsiteX3" fmla="*/ 127000 w 357638"/>
                <a:gd name="connsiteY3" fmla="*/ 203200 h 304800"/>
                <a:gd name="connsiteX4" fmla="*/ 0 w 357638"/>
                <a:gd name="connsiteY4" fmla="*/ 304800 h 304800"/>
                <a:gd name="connsiteX5" fmla="*/ 127000 w 357638"/>
                <a:gd name="connsiteY5" fmla="*/ 292100 h 304800"/>
                <a:gd name="connsiteX6" fmla="*/ 234156 w 357638"/>
                <a:gd name="connsiteY6" fmla="*/ 175419 h 304800"/>
                <a:gd name="connsiteX7" fmla="*/ 279400 w 357638"/>
                <a:gd name="connsiteY7" fmla="*/ 134938 h 304800"/>
                <a:gd name="connsiteX8" fmla="*/ 349250 w 357638"/>
                <a:gd name="connsiteY8" fmla="*/ 63500 h 304800"/>
                <a:gd name="connsiteX9" fmla="*/ 300831 w 357638"/>
                <a:gd name="connsiteY9" fmla="*/ 61119 h 304800"/>
                <a:gd name="connsiteX10" fmla="*/ 224631 w 357638"/>
                <a:gd name="connsiteY10" fmla="*/ 120650 h 304800"/>
                <a:gd name="connsiteX11" fmla="*/ 177800 w 357638"/>
                <a:gd name="connsiteY11" fmla="*/ 107950 h 304800"/>
                <a:gd name="connsiteX12" fmla="*/ 279400 w 357638"/>
                <a:gd name="connsiteY12" fmla="*/ 12700 h 304800"/>
                <a:gd name="connsiteX13" fmla="*/ 215900 w 357638"/>
                <a:gd name="connsiteY13" fmla="*/ 0 h 304800"/>
                <a:gd name="connsiteX0" fmla="*/ 215900 w 357638"/>
                <a:gd name="connsiteY0" fmla="*/ 0 h 304800"/>
                <a:gd name="connsiteX1" fmla="*/ 76200 w 357638"/>
                <a:gd name="connsiteY1" fmla="*/ 139700 h 304800"/>
                <a:gd name="connsiteX2" fmla="*/ 168275 w 357638"/>
                <a:gd name="connsiteY2" fmla="*/ 160337 h 304800"/>
                <a:gd name="connsiteX3" fmla="*/ 127000 w 357638"/>
                <a:gd name="connsiteY3" fmla="*/ 203200 h 304800"/>
                <a:gd name="connsiteX4" fmla="*/ 0 w 357638"/>
                <a:gd name="connsiteY4" fmla="*/ 304800 h 304800"/>
                <a:gd name="connsiteX5" fmla="*/ 127000 w 357638"/>
                <a:gd name="connsiteY5" fmla="*/ 292100 h 304800"/>
                <a:gd name="connsiteX6" fmla="*/ 234156 w 357638"/>
                <a:gd name="connsiteY6" fmla="*/ 175419 h 304800"/>
                <a:gd name="connsiteX7" fmla="*/ 279400 w 357638"/>
                <a:gd name="connsiteY7" fmla="*/ 134938 h 304800"/>
                <a:gd name="connsiteX8" fmla="*/ 349250 w 357638"/>
                <a:gd name="connsiteY8" fmla="*/ 63500 h 304800"/>
                <a:gd name="connsiteX9" fmla="*/ 300831 w 357638"/>
                <a:gd name="connsiteY9" fmla="*/ 61119 h 304800"/>
                <a:gd name="connsiteX10" fmla="*/ 224631 w 357638"/>
                <a:gd name="connsiteY10" fmla="*/ 120650 h 304800"/>
                <a:gd name="connsiteX11" fmla="*/ 177800 w 357638"/>
                <a:gd name="connsiteY11" fmla="*/ 107950 h 304800"/>
                <a:gd name="connsiteX12" fmla="*/ 279400 w 357638"/>
                <a:gd name="connsiteY12" fmla="*/ 12700 h 304800"/>
                <a:gd name="connsiteX13" fmla="*/ 215900 w 357638"/>
                <a:gd name="connsiteY13" fmla="*/ 0 h 304800"/>
                <a:gd name="connsiteX0" fmla="*/ 215900 w 357638"/>
                <a:gd name="connsiteY0" fmla="*/ 0 h 304800"/>
                <a:gd name="connsiteX1" fmla="*/ 76200 w 357638"/>
                <a:gd name="connsiteY1" fmla="*/ 139700 h 304800"/>
                <a:gd name="connsiteX2" fmla="*/ 168275 w 357638"/>
                <a:gd name="connsiteY2" fmla="*/ 160337 h 304800"/>
                <a:gd name="connsiteX3" fmla="*/ 127000 w 357638"/>
                <a:gd name="connsiteY3" fmla="*/ 203200 h 304800"/>
                <a:gd name="connsiteX4" fmla="*/ 0 w 357638"/>
                <a:gd name="connsiteY4" fmla="*/ 304800 h 304800"/>
                <a:gd name="connsiteX5" fmla="*/ 127000 w 357638"/>
                <a:gd name="connsiteY5" fmla="*/ 292100 h 304800"/>
                <a:gd name="connsiteX6" fmla="*/ 234156 w 357638"/>
                <a:gd name="connsiteY6" fmla="*/ 175419 h 304800"/>
                <a:gd name="connsiteX7" fmla="*/ 279400 w 357638"/>
                <a:gd name="connsiteY7" fmla="*/ 134938 h 304800"/>
                <a:gd name="connsiteX8" fmla="*/ 349250 w 357638"/>
                <a:gd name="connsiteY8" fmla="*/ 63500 h 304800"/>
                <a:gd name="connsiteX9" fmla="*/ 300831 w 357638"/>
                <a:gd name="connsiteY9" fmla="*/ 61119 h 304800"/>
                <a:gd name="connsiteX10" fmla="*/ 224631 w 357638"/>
                <a:gd name="connsiteY10" fmla="*/ 120650 h 304800"/>
                <a:gd name="connsiteX11" fmla="*/ 177800 w 357638"/>
                <a:gd name="connsiteY11" fmla="*/ 107950 h 304800"/>
                <a:gd name="connsiteX12" fmla="*/ 279400 w 357638"/>
                <a:gd name="connsiteY12" fmla="*/ 12700 h 304800"/>
                <a:gd name="connsiteX13" fmla="*/ 215900 w 357638"/>
                <a:gd name="connsiteY13" fmla="*/ 0 h 304800"/>
                <a:gd name="connsiteX0" fmla="*/ 215900 w 357638"/>
                <a:gd name="connsiteY0" fmla="*/ 0 h 304800"/>
                <a:gd name="connsiteX1" fmla="*/ 76200 w 357638"/>
                <a:gd name="connsiteY1" fmla="*/ 139700 h 304800"/>
                <a:gd name="connsiteX2" fmla="*/ 153987 w 357638"/>
                <a:gd name="connsiteY2" fmla="*/ 157956 h 304800"/>
                <a:gd name="connsiteX3" fmla="*/ 127000 w 357638"/>
                <a:gd name="connsiteY3" fmla="*/ 203200 h 304800"/>
                <a:gd name="connsiteX4" fmla="*/ 0 w 357638"/>
                <a:gd name="connsiteY4" fmla="*/ 304800 h 304800"/>
                <a:gd name="connsiteX5" fmla="*/ 127000 w 357638"/>
                <a:gd name="connsiteY5" fmla="*/ 292100 h 304800"/>
                <a:gd name="connsiteX6" fmla="*/ 234156 w 357638"/>
                <a:gd name="connsiteY6" fmla="*/ 175419 h 304800"/>
                <a:gd name="connsiteX7" fmla="*/ 279400 w 357638"/>
                <a:gd name="connsiteY7" fmla="*/ 134938 h 304800"/>
                <a:gd name="connsiteX8" fmla="*/ 349250 w 357638"/>
                <a:gd name="connsiteY8" fmla="*/ 63500 h 304800"/>
                <a:gd name="connsiteX9" fmla="*/ 300831 w 357638"/>
                <a:gd name="connsiteY9" fmla="*/ 61119 h 304800"/>
                <a:gd name="connsiteX10" fmla="*/ 224631 w 357638"/>
                <a:gd name="connsiteY10" fmla="*/ 120650 h 304800"/>
                <a:gd name="connsiteX11" fmla="*/ 177800 w 357638"/>
                <a:gd name="connsiteY11" fmla="*/ 107950 h 304800"/>
                <a:gd name="connsiteX12" fmla="*/ 279400 w 357638"/>
                <a:gd name="connsiteY12" fmla="*/ 12700 h 304800"/>
                <a:gd name="connsiteX13" fmla="*/ 215900 w 357638"/>
                <a:gd name="connsiteY13" fmla="*/ 0 h 304800"/>
                <a:gd name="connsiteX0" fmla="*/ 215900 w 357638"/>
                <a:gd name="connsiteY0" fmla="*/ 0 h 304800"/>
                <a:gd name="connsiteX1" fmla="*/ 76200 w 357638"/>
                <a:gd name="connsiteY1" fmla="*/ 139700 h 304800"/>
                <a:gd name="connsiteX2" fmla="*/ 153987 w 357638"/>
                <a:gd name="connsiteY2" fmla="*/ 157956 h 304800"/>
                <a:gd name="connsiteX3" fmla="*/ 127000 w 357638"/>
                <a:gd name="connsiteY3" fmla="*/ 203200 h 304800"/>
                <a:gd name="connsiteX4" fmla="*/ 0 w 357638"/>
                <a:gd name="connsiteY4" fmla="*/ 304800 h 304800"/>
                <a:gd name="connsiteX5" fmla="*/ 127000 w 357638"/>
                <a:gd name="connsiteY5" fmla="*/ 292100 h 304800"/>
                <a:gd name="connsiteX6" fmla="*/ 234156 w 357638"/>
                <a:gd name="connsiteY6" fmla="*/ 175419 h 304800"/>
                <a:gd name="connsiteX7" fmla="*/ 279400 w 357638"/>
                <a:gd name="connsiteY7" fmla="*/ 134938 h 304800"/>
                <a:gd name="connsiteX8" fmla="*/ 349250 w 357638"/>
                <a:gd name="connsiteY8" fmla="*/ 63500 h 304800"/>
                <a:gd name="connsiteX9" fmla="*/ 300831 w 357638"/>
                <a:gd name="connsiteY9" fmla="*/ 61119 h 304800"/>
                <a:gd name="connsiteX10" fmla="*/ 224631 w 357638"/>
                <a:gd name="connsiteY10" fmla="*/ 120650 h 304800"/>
                <a:gd name="connsiteX11" fmla="*/ 177800 w 357638"/>
                <a:gd name="connsiteY11" fmla="*/ 107950 h 304800"/>
                <a:gd name="connsiteX12" fmla="*/ 279400 w 357638"/>
                <a:gd name="connsiteY12" fmla="*/ 12700 h 304800"/>
                <a:gd name="connsiteX13" fmla="*/ 215900 w 357638"/>
                <a:gd name="connsiteY13" fmla="*/ 0 h 304800"/>
                <a:gd name="connsiteX0" fmla="*/ 215900 w 357638"/>
                <a:gd name="connsiteY0" fmla="*/ 0 h 304800"/>
                <a:gd name="connsiteX1" fmla="*/ 76200 w 357638"/>
                <a:gd name="connsiteY1" fmla="*/ 139700 h 304800"/>
                <a:gd name="connsiteX2" fmla="*/ 153987 w 357638"/>
                <a:gd name="connsiteY2" fmla="*/ 157956 h 304800"/>
                <a:gd name="connsiteX3" fmla="*/ 127000 w 357638"/>
                <a:gd name="connsiteY3" fmla="*/ 203200 h 304800"/>
                <a:gd name="connsiteX4" fmla="*/ 0 w 357638"/>
                <a:gd name="connsiteY4" fmla="*/ 304800 h 304800"/>
                <a:gd name="connsiteX5" fmla="*/ 105569 w 357638"/>
                <a:gd name="connsiteY5" fmla="*/ 282575 h 304800"/>
                <a:gd name="connsiteX6" fmla="*/ 234156 w 357638"/>
                <a:gd name="connsiteY6" fmla="*/ 175419 h 304800"/>
                <a:gd name="connsiteX7" fmla="*/ 279400 w 357638"/>
                <a:gd name="connsiteY7" fmla="*/ 134938 h 304800"/>
                <a:gd name="connsiteX8" fmla="*/ 349250 w 357638"/>
                <a:gd name="connsiteY8" fmla="*/ 63500 h 304800"/>
                <a:gd name="connsiteX9" fmla="*/ 300831 w 357638"/>
                <a:gd name="connsiteY9" fmla="*/ 61119 h 304800"/>
                <a:gd name="connsiteX10" fmla="*/ 224631 w 357638"/>
                <a:gd name="connsiteY10" fmla="*/ 120650 h 304800"/>
                <a:gd name="connsiteX11" fmla="*/ 177800 w 357638"/>
                <a:gd name="connsiteY11" fmla="*/ 107950 h 304800"/>
                <a:gd name="connsiteX12" fmla="*/ 279400 w 357638"/>
                <a:gd name="connsiteY12" fmla="*/ 12700 h 304800"/>
                <a:gd name="connsiteX13" fmla="*/ 215900 w 357638"/>
                <a:gd name="connsiteY13" fmla="*/ 0 h 304800"/>
                <a:gd name="connsiteX0" fmla="*/ 215900 w 357638"/>
                <a:gd name="connsiteY0" fmla="*/ 0 h 309500"/>
                <a:gd name="connsiteX1" fmla="*/ 76200 w 357638"/>
                <a:gd name="connsiteY1" fmla="*/ 139700 h 309500"/>
                <a:gd name="connsiteX2" fmla="*/ 153987 w 357638"/>
                <a:gd name="connsiteY2" fmla="*/ 157956 h 309500"/>
                <a:gd name="connsiteX3" fmla="*/ 127000 w 357638"/>
                <a:gd name="connsiteY3" fmla="*/ 203200 h 309500"/>
                <a:gd name="connsiteX4" fmla="*/ 0 w 357638"/>
                <a:gd name="connsiteY4" fmla="*/ 304800 h 309500"/>
                <a:gd name="connsiteX5" fmla="*/ 105569 w 357638"/>
                <a:gd name="connsiteY5" fmla="*/ 282575 h 309500"/>
                <a:gd name="connsiteX6" fmla="*/ 234156 w 357638"/>
                <a:gd name="connsiteY6" fmla="*/ 175419 h 309500"/>
                <a:gd name="connsiteX7" fmla="*/ 279400 w 357638"/>
                <a:gd name="connsiteY7" fmla="*/ 134938 h 309500"/>
                <a:gd name="connsiteX8" fmla="*/ 349250 w 357638"/>
                <a:gd name="connsiteY8" fmla="*/ 63500 h 309500"/>
                <a:gd name="connsiteX9" fmla="*/ 300831 w 357638"/>
                <a:gd name="connsiteY9" fmla="*/ 61119 h 309500"/>
                <a:gd name="connsiteX10" fmla="*/ 224631 w 357638"/>
                <a:gd name="connsiteY10" fmla="*/ 120650 h 309500"/>
                <a:gd name="connsiteX11" fmla="*/ 177800 w 357638"/>
                <a:gd name="connsiteY11" fmla="*/ 107950 h 309500"/>
                <a:gd name="connsiteX12" fmla="*/ 279400 w 357638"/>
                <a:gd name="connsiteY12" fmla="*/ 12700 h 309500"/>
                <a:gd name="connsiteX13" fmla="*/ 215900 w 357638"/>
                <a:gd name="connsiteY13" fmla="*/ 0 h 309500"/>
                <a:gd name="connsiteX0" fmla="*/ 215900 w 357638"/>
                <a:gd name="connsiteY0" fmla="*/ 0 h 309500"/>
                <a:gd name="connsiteX1" fmla="*/ 76200 w 357638"/>
                <a:gd name="connsiteY1" fmla="*/ 139700 h 309500"/>
                <a:gd name="connsiteX2" fmla="*/ 153987 w 357638"/>
                <a:gd name="connsiteY2" fmla="*/ 157956 h 309500"/>
                <a:gd name="connsiteX3" fmla="*/ 127000 w 357638"/>
                <a:gd name="connsiteY3" fmla="*/ 203200 h 309500"/>
                <a:gd name="connsiteX4" fmla="*/ 0 w 357638"/>
                <a:gd name="connsiteY4" fmla="*/ 304800 h 309500"/>
                <a:gd name="connsiteX5" fmla="*/ 105569 w 357638"/>
                <a:gd name="connsiteY5" fmla="*/ 282575 h 309500"/>
                <a:gd name="connsiteX6" fmla="*/ 234156 w 357638"/>
                <a:gd name="connsiteY6" fmla="*/ 175419 h 309500"/>
                <a:gd name="connsiteX7" fmla="*/ 284163 w 357638"/>
                <a:gd name="connsiteY7" fmla="*/ 165894 h 309500"/>
                <a:gd name="connsiteX8" fmla="*/ 279400 w 357638"/>
                <a:gd name="connsiteY8" fmla="*/ 134938 h 309500"/>
                <a:gd name="connsiteX9" fmla="*/ 349250 w 357638"/>
                <a:gd name="connsiteY9" fmla="*/ 63500 h 309500"/>
                <a:gd name="connsiteX10" fmla="*/ 300831 w 357638"/>
                <a:gd name="connsiteY10" fmla="*/ 61119 h 309500"/>
                <a:gd name="connsiteX11" fmla="*/ 224631 w 357638"/>
                <a:gd name="connsiteY11" fmla="*/ 120650 h 309500"/>
                <a:gd name="connsiteX12" fmla="*/ 177800 w 357638"/>
                <a:gd name="connsiteY12" fmla="*/ 107950 h 309500"/>
                <a:gd name="connsiteX13" fmla="*/ 279400 w 357638"/>
                <a:gd name="connsiteY13" fmla="*/ 12700 h 309500"/>
                <a:gd name="connsiteX14" fmla="*/ 215900 w 357638"/>
                <a:gd name="connsiteY14" fmla="*/ 0 h 309500"/>
                <a:gd name="connsiteX0" fmla="*/ 215900 w 357638"/>
                <a:gd name="connsiteY0" fmla="*/ 0 h 309500"/>
                <a:gd name="connsiteX1" fmla="*/ 76200 w 357638"/>
                <a:gd name="connsiteY1" fmla="*/ 139700 h 309500"/>
                <a:gd name="connsiteX2" fmla="*/ 153987 w 357638"/>
                <a:gd name="connsiteY2" fmla="*/ 157956 h 309500"/>
                <a:gd name="connsiteX3" fmla="*/ 127000 w 357638"/>
                <a:gd name="connsiteY3" fmla="*/ 203200 h 309500"/>
                <a:gd name="connsiteX4" fmla="*/ 0 w 357638"/>
                <a:gd name="connsiteY4" fmla="*/ 304800 h 309500"/>
                <a:gd name="connsiteX5" fmla="*/ 105569 w 357638"/>
                <a:gd name="connsiteY5" fmla="*/ 282575 h 309500"/>
                <a:gd name="connsiteX6" fmla="*/ 234156 w 357638"/>
                <a:gd name="connsiteY6" fmla="*/ 175419 h 309500"/>
                <a:gd name="connsiteX7" fmla="*/ 284163 w 357638"/>
                <a:gd name="connsiteY7" fmla="*/ 165894 h 309500"/>
                <a:gd name="connsiteX8" fmla="*/ 279400 w 357638"/>
                <a:gd name="connsiteY8" fmla="*/ 134938 h 309500"/>
                <a:gd name="connsiteX9" fmla="*/ 349250 w 357638"/>
                <a:gd name="connsiteY9" fmla="*/ 63500 h 309500"/>
                <a:gd name="connsiteX10" fmla="*/ 300831 w 357638"/>
                <a:gd name="connsiteY10" fmla="*/ 61119 h 309500"/>
                <a:gd name="connsiteX11" fmla="*/ 224631 w 357638"/>
                <a:gd name="connsiteY11" fmla="*/ 120650 h 309500"/>
                <a:gd name="connsiteX12" fmla="*/ 177800 w 357638"/>
                <a:gd name="connsiteY12" fmla="*/ 107950 h 309500"/>
                <a:gd name="connsiteX13" fmla="*/ 279400 w 357638"/>
                <a:gd name="connsiteY13" fmla="*/ 12700 h 309500"/>
                <a:gd name="connsiteX14" fmla="*/ 215900 w 357638"/>
                <a:gd name="connsiteY14" fmla="*/ 0 h 309500"/>
                <a:gd name="connsiteX0" fmla="*/ 215900 w 357638"/>
                <a:gd name="connsiteY0" fmla="*/ 0 h 309500"/>
                <a:gd name="connsiteX1" fmla="*/ 76200 w 357638"/>
                <a:gd name="connsiteY1" fmla="*/ 139700 h 309500"/>
                <a:gd name="connsiteX2" fmla="*/ 153987 w 357638"/>
                <a:gd name="connsiteY2" fmla="*/ 157956 h 309500"/>
                <a:gd name="connsiteX3" fmla="*/ 127000 w 357638"/>
                <a:gd name="connsiteY3" fmla="*/ 203200 h 309500"/>
                <a:gd name="connsiteX4" fmla="*/ 0 w 357638"/>
                <a:gd name="connsiteY4" fmla="*/ 304800 h 309500"/>
                <a:gd name="connsiteX5" fmla="*/ 105569 w 357638"/>
                <a:gd name="connsiteY5" fmla="*/ 282575 h 309500"/>
                <a:gd name="connsiteX6" fmla="*/ 234156 w 357638"/>
                <a:gd name="connsiteY6" fmla="*/ 175419 h 309500"/>
                <a:gd name="connsiteX7" fmla="*/ 284163 w 357638"/>
                <a:gd name="connsiteY7" fmla="*/ 165894 h 309500"/>
                <a:gd name="connsiteX8" fmla="*/ 279400 w 357638"/>
                <a:gd name="connsiteY8" fmla="*/ 134938 h 309500"/>
                <a:gd name="connsiteX9" fmla="*/ 349250 w 357638"/>
                <a:gd name="connsiteY9" fmla="*/ 63500 h 309500"/>
                <a:gd name="connsiteX10" fmla="*/ 300831 w 357638"/>
                <a:gd name="connsiteY10" fmla="*/ 61119 h 309500"/>
                <a:gd name="connsiteX11" fmla="*/ 224631 w 357638"/>
                <a:gd name="connsiteY11" fmla="*/ 120650 h 309500"/>
                <a:gd name="connsiteX12" fmla="*/ 177800 w 357638"/>
                <a:gd name="connsiteY12" fmla="*/ 107950 h 309500"/>
                <a:gd name="connsiteX13" fmla="*/ 279400 w 357638"/>
                <a:gd name="connsiteY13" fmla="*/ 12700 h 309500"/>
                <a:gd name="connsiteX14" fmla="*/ 215900 w 357638"/>
                <a:gd name="connsiteY14" fmla="*/ 0 h 309500"/>
                <a:gd name="connsiteX0" fmla="*/ 215900 w 357638"/>
                <a:gd name="connsiteY0" fmla="*/ 0 h 309500"/>
                <a:gd name="connsiteX1" fmla="*/ 76200 w 357638"/>
                <a:gd name="connsiteY1" fmla="*/ 139700 h 309500"/>
                <a:gd name="connsiteX2" fmla="*/ 153987 w 357638"/>
                <a:gd name="connsiteY2" fmla="*/ 157956 h 309500"/>
                <a:gd name="connsiteX3" fmla="*/ 127000 w 357638"/>
                <a:gd name="connsiteY3" fmla="*/ 203200 h 309500"/>
                <a:gd name="connsiteX4" fmla="*/ 0 w 357638"/>
                <a:gd name="connsiteY4" fmla="*/ 304800 h 309500"/>
                <a:gd name="connsiteX5" fmla="*/ 105569 w 357638"/>
                <a:gd name="connsiteY5" fmla="*/ 282575 h 309500"/>
                <a:gd name="connsiteX6" fmla="*/ 234156 w 357638"/>
                <a:gd name="connsiteY6" fmla="*/ 175419 h 309500"/>
                <a:gd name="connsiteX7" fmla="*/ 284163 w 357638"/>
                <a:gd name="connsiteY7" fmla="*/ 165894 h 309500"/>
                <a:gd name="connsiteX8" fmla="*/ 279400 w 357638"/>
                <a:gd name="connsiteY8" fmla="*/ 134938 h 309500"/>
                <a:gd name="connsiteX9" fmla="*/ 349250 w 357638"/>
                <a:gd name="connsiteY9" fmla="*/ 63500 h 309500"/>
                <a:gd name="connsiteX10" fmla="*/ 300831 w 357638"/>
                <a:gd name="connsiteY10" fmla="*/ 61119 h 309500"/>
                <a:gd name="connsiteX11" fmla="*/ 224631 w 357638"/>
                <a:gd name="connsiteY11" fmla="*/ 120650 h 309500"/>
                <a:gd name="connsiteX12" fmla="*/ 177800 w 357638"/>
                <a:gd name="connsiteY12" fmla="*/ 107950 h 309500"/>
                <a:gd name="connsiteX13" fmla="*/ 279400 w 357638"/>
                <a:gd name="connsiteY13" fmla="*/ 12700 h 309500"/>
                <a:gd name="connsiteX14" fmla="*/ 215900 w 357638"/>
                <a:gd name="connsiteY14" fmla="*/ 0 h 309500"/>
                <a:gd name="connsiteX0" fmla="*/ 215900 w 357638"/>
                <a:gd name="connsiteY0" fmla="*/ 0 h 309500"/>
                <a:gd name="connsiteX1" fmla="*/ 76200 w 357638"/>
                <a:gd name="connsiteY1" fmla="*/ 139700 h 309500"/>
                <a:gd name="connsiteX2" fmla="*/ 153987 w 357638"/>
                <a:gd name="connsiteY2" fmla="*/ 157956 h 309500"/>
                <a:gd name="connsiteX3" fmla="*/ 127000 w 357638"/>
                <a:gd name="connsiteY3" fmla="*/ 203200 h 309500"/>
                <a:gd name="connsiteX4" fmla="*/ 0 w 357638"/>
                <a:gd name="connsiteY4" fmla="*/ 304800 h 309500"/>
                <a:gd name="connsiteX5" fmla="*/ 105569 w 357638"/>
                <a:gd name="connsiteY5" fmla="*/ 282575 h 309500"/>
                <a:gd name="connsiteX6" fmla="*/ 234156 w 357638"/>
                <a:gd name="connsiteY6" fmla="*/ 175419 h 309500"/>
                <a:gd name="connsiteX7" fmla="*/ 284163 w 357638"/>
                <a:gd name="connsiteY7" fmla="*/ 165894 h 309500"/>
                <a:gd name="connsiteX8" fmla="*/ 279400 w 357638"/>
                <a:gd name="connsiteY8" fmla="*/ 134938 h 309500"/>
                <a:gd name="connsiteX9" fmla="*/ 349250 w 357638"/>
                <a:gd name="connsiteY9" fmla="*/ 63500 h 309500"/>
                <a:gd name="connsiteX10" fmla="*/ 300831 w 357638"/>
                <a:gd name="connsiteY10" fmla="*/ 61119 h 309500"/>
                <a:gd name="connsiteX11" fmla="*/ 200819 w 357638"/>
                <a:gd name="connsiteY11" fmla="*/ 120650 h 309500"/>
                <a:gd name="connsiteX12" fmla="*/ 177800 w 357638"/>
                <a:gd name="connsiteY12" fmla="*/ 107950 h 309500"/>
                <a:gd name="connsiteX13" fmla="*/ 279400 w 357638"/>
                <a:gd name="connsiteY13" fmla="*/ 12700 h 309500"/>
                <a:gd name="connsiteX14" fmla="*/ 215900 w 357638"/>
                <a:gd name="connsiteY14" fmla="*/ 0 h 309500"/>
                <a:gd name="connsiteX0" fmla="*/ 215900 w 320382"/>
                <a:gd name="connsiteY0" fmla="*/ 0 h 309500"/>
                <a:gd name="connsiteX1" fmla="*/ 76200 w 320382"/>
                <a:gd name="connsiteY1" fmla="*/ 139700 h 309500"/>
                <a:gd name="connsiteX2" fmla="*/ 153987 w 320382"/>
                <a:gd name="connsiteY2" fmla="*/ 157956 h 309500"/>
                <a:gd name="connsiteX3" fmla="*/ 127000 w 320382"/>
                <a:gd name="connsiteY3" fmla="*/ 203200 h 309500"/>
                <a:gd name="connsiteX4" fmla="*/ 0 w 320382"/>
                <a:gd name="connsiteY4" fmla="*/ 304800 h 309500"/>
                <a:gd name="connsiteX5" fmla="*/ 105569 w 320382"/>
                <a:gd name="connsiteY5" fmla="*/ 282575 h 309500"/>
                <a:gd name="connsiteX6" fmla="*/ 234156 w 320382"/>
                <a:gd name="connsiteY6" fmla="*/ 175419 h 309500"/>
                <a:gd name="connsiteX7" fmla="*/ 284163 w 320382"/>
                <a:gd name="connsiteY7" fmla="*/ 165894 h 309500"/>
                <a:gd name="connsiteX8" fmla="*/ 279400 w 320382"/>
                <a:gd name="connsiteY8" fmla="*/ 134938 h 309500"/>
                <a:gd name="connsiteX9" fmla="*/ 301625 w 320382"/>
                <a:gd name="connsiteY9" fmla="*/ 108744 h 309500"/>
                <a:gd name="connsiteX10" fmla="*/ 300831 w 320382"/>
                <a:gd name="connsiteY10" fmla="*/ 61119 h 309500"/>
                <a:gd name="connsiteX11" fmla="*/ 200819 w 320382"/>
                <a:gd name="connsiteY11" fmla="*/ 120650 h 309500"/>
                <a:gd name="connsiteX12" fmla="*/ 177800 w 320382"/>
                <a:gd name="connsiteY12" fmla="*/ 107950 h 309500"/>
                <a:gd name="connsiteX13" fmla="*/ 279400 w 320382"/>
                <a:gd name="connsiteY13" fmla="*/ 12700 h 309500"/>
                <a:gd name="connsiteX14" fmla="*/ 215900 w 320382"/>
                <a:gd name="connsiteY14" fmla="*/ 0 h 309500"/>
                <a:gd name="connsiteX0" fmla="*/ 215900 w 310815"/>
                <a:gd name="connsiteY0" fmla="*/ 0 h 309500"/>
                <a:gd name="connsiteX1" fmla="*/ 76200 w 310815"/>
                <a:gd name="connsiteY1" fmla="*/ 139700 h 309500"/>
                <a:gd name="connsiteX2" fmla="*/ 153987 w 310815"/>
                <a:gd name="connsiteY2" fmla="*/ 157956 h 309500"/>
                <a:gd name="connsiteX3" fmla="*/ 127000 w 310815"/>
                <a:gd name="connsiteY3" fmla="*/ 203200 h 309500"/>
                <a:gd name="connsiteX4" fmla="*/ 0 w 310815"/>
                <a:gd name="connsiteY4" fmla="*/ 304800 h 309500"/>
                <a:gd name="connsiteX5" fmla="*/ 105569 w 310815"/>
                <a:gd name="connsiteY5" fmla="*/ 282575 h 309500"/>
                <a:gd name="connsiteX6" fmla="*/ 234156 w 310815"/>
                <a:gd name="connsiteY6" fmla="*/ 175419 h 309500"/>
                <a:gd name="connsiteX7" fmla="*/ 284163 w 310815"/>
                <a:gd name="connsiteY7" fmla="*/ 165894 h 309500"/>
                <a:gd name="connsiteX8" fmla="*/ 279400 w 310815"/>
                <a:gd name="connsiteY8" fmla="*/ 134938 h 309500"/>
                <a:gd name="connsiteX9" fmla="*/ 301625 w 310815"/>
                <a:gd name="connsiteY9" fmla="*/ 108744 h 309500"/>
                <a:gd name="connsiteX10" fmla="*/ 260350 w 310815"/>
                <a:gd name="connsiteY10" fmla="*/ 75407 h 309500"/>
                <a:gd name="connsiteX11" fmla="*/ 200819 w 310815"/>
                <a:gd name="connsiteY11" fmla="*/ 120650 h 309500"/>
                <a:gd name="connsiteX12" fmla="*/ 177800 w 310815"/>
                <a:gd name="connsiteY12" fmla="*/ 107950 h 309500"/>
                <a:gd name="connsiteX13" fmla="*/ 279400 w 310815"/>
                <a:gd name="connsiteY13" fmla="*/ 12700 h 309500"/>
                <a:gd name="connsiteX14" fmla="*/ 215900 w 310815"/>
                <a:gd name="connsiteY14" fmla="*/ 0 h 309500"/>
                <a:gd name="connsiteX0" fmla="*/ 215900 w 289367"/>
                <a:gd name="connsiteY0" fmla="*/ 0 h 309500"/>
                <a:gd name="connsiteX1" fmla="*/ 76200 w 289367"/>
                <a:gd name="connsiteY1" fmla="*/ 139700 h 309500"/>
                <a:gd name="connsiteX2" fmla="*/ 153987 w 289367"/>
                <a:gd name="connsiteY2" fmla="*/ 157956 h 309500"/>
                <a:gd name="connsiteX3" fmla="*/ 127000 w 289367"/>
                <a:gd name="connsiteY3" fmla="*/ 203200 h 309500"/>
                <a:gd name="connsiteX4" fmla="*/ 0 w 289367"/>
                <a:gd name="connsiteY4" fmla="*/ 304800 h 309500"/>
                <a:gd name="connsiteX5" fmla="*/ 105569 w 289367"/>
                <a:gd name="connsiteY5" fmla="*/ 282575 h 309500"/>
                <a:gd name="connsiteX6" fmla="*/ 234156 w 289367"/>
                <a:gd name="connsiteY6" fmla="*/ 175419 h 309500"/>
                <a:gd name="connsiteX7" fmla="*/ 284163 w 289367"/>
                <a:gd name="connsiteY7" fmla="*/ 165894 h 309500"/>
                <a:gd name="connsiteX8" fmla="*/ 279400 w 289367"/>
                <a:gd name="connsiteY8" fmla="*/ 134938 h 309500"/>
                <a:gd name="connsiteX9" fmla="*/ 275431 w 289367"/>
                <a:gd name="connsiteY9" fmla="*/ 111126 h 309500"/>
                <a:gd name="connsiteX10" fmla="*/ 260350 w 289367"/>
                <a:gd name="connsiteY10" fmla="*/ 75407 h 309500"/>
                <a:gd name="connsiteX11" fmla="*/ 200819 w 289367"/>
                <a:gd name="connsiteY11" fmla="*/ 120650 h 309500"/>
                <a:gd name="connsiteX12" fmla="*/ 177800 w 289367"/>
                <a:gd name="connsiteY12" fmla="*/ 107950 h 309500"/>
                <a:gd name="connsiteX13" fmla="*/ 279400 w 289367"/>
                <a:gd name="connsiteY13" fmla="*/ 12700 h 309500"/>
                <a:gd name="connsiteX14" fmla="*/ 215900 w 289367"/>
                <a:gd name="connsiteY14" fmla="*/ 0 h 309500"/>
                <a:gd name="connsiteX0" fmla="*/ 215900 w 289367"/>
                <a:gd name="connsiteY0" fmla="*/ 0 h 309500"/>
                <a:gd name="connsiteX1" fmla="*/ 76200 w 289367"/>
                <a:gd name="connsiteY1" fmla="*/ 139700 h 309500"/>
                <a:gd name="connsiteX2" fmla="*/ 153987 w 289367"/>
                <a:gd name="connsiteY2" fmla="*/ 157956 h 309500"/>
                <a:gd name="connsiteX3" fmla="*/ 127000 w 289367"/>
                <a:gd name="connsiteY3" fmla="*/ 203200 h 309500"/>
                <a:gd name="connsiteX4" fmla="*/ 0 w 289367"/>
                <a:gd name="connsiteY4" fmla="*/ 304800 h 309500"/>
                <a:gd name="connsiteX5" fmla="*/ 105569 w 289367"/>
                <a:gd name="connsiteY5" fmla="*/ 282575 h 309500"/>
                <a:gd name="connsiteX6" fmla="*/ 234156 w 289367"/>
                <a:gd name="connsiteY6" fmla="*/ 175419 h 309500"/>
                <a:gd name="connsiteX7" fmla="*/ 284163 w 289367"/>
                <a:gd name="connsiteY7" fmla="*/ 165894 h 309500"/>
                <a:gd name="connsiteX8" fmla="*/ 241300 w 289367"/>
                <a:gd name="connsiteY8" fmla="*/ 134938 h 309500"/>
                <a:gd name="connsiteX9" fmla="*/ 275431 w 289367"/>
                <a:gd name="connsiteY9" fmla="*/ 111126 h 309500"/>
                <a:gd name="connsiteX10" fmla="*/ 260350 w 289367"/>
                <a:gd name="connsiteY10" fmla="*/ 75407 h 309500"/>
                <a:gd name="connsiteX11" fmla="*/ 200819 w 289367"/>
                <a:gd name="connsiteY11" fmla="*/ 120650 h 309500"/>
                <a:gd name="connsiteX12" fmla="*/ 177800 w 289367"/>
                <a:gd name="connsiteY12" fmla="*/ 107950 h 309500"/>
                <a:gd name="connsiteX13" fmla="*/ 279400 w 289367"/>
                <a:gd name="connsiteY13" fmla="*/ 12700 h 309500"/>
                <a:gd name="connsiteX14" fmla="*/ 215900 w 289367"/>
                <a:gd name="connsiteY14" fmla="*/ 0 h 309500"/>
                <a:gd name="connsiteX0" fmla="*/ 215900 w 289367"/>
                <a:gd name="connsiteY0" fmla="*/ 0 h 309500"/>
                <a:gd name="connsiteX1" fmla="*/ 76200 w 289367"/>
                <a:gd name="connsiteY1" fmla="*/ 139700 h 309500"/>
                <a:gd name="connsiteX2" fmla="*/ 175418 w 289367"/>
                <a:gd name="connsiteY2" fmla="*/ 157956 h 309500"/>
                <a:gd name="connsiteX3" fmla="*/ 127000 w 289367"/>
                <a:gd name="connsiteY3" fmla="*/ 203200 h 309500"/>
                <a:gd name="connsiteX4" fmla="*/ 0 w 289367"/>
                <a:gd name="connsiteY4" fmla="*/ 304800 h 309500"/>
                <a:gd name="connsiteX5" fmla="*/ 105569 w 289367"/>
                <a:gd name="connsiteY5" fmla="*/ 282575 h 309500"/>
                <a:gd name="connsiteX6" fmla="*/ 234156 w 289367"/>
                <a:gd name="connsiteY6" fmla="*/ 175419 h 309500"/>
                <a:gd name="connsiteX7" fmla="*/ 284163 w 289367"/>
                <a:gd name="connsiteY7" fmla="*/ 165894 h 309500"/>
                <a:gd name="connsiteX8" fmla="*/ 241300 w 289367"/>
                <a:gd name="connsiteY8" fmla="*/ 134938 h 309500"/>
                <a:gd name="connsiteX9" fmla="*/ 275431 w 289367"/>
                <a:gd name="connsiteY9" fmla="*/ 111126 h 309500"/>
                <a:gd name="connsiteX10" fmla="*/ 260350 w 289367"/>
                <a:gd name="connsiteY10" fmla="*/ 75407 h 309500"/>
                <a:gd name="connsiteX11" fmla="*/ 200819 w 289367"/>
                <a:gd name="connsiteY11" fmla="*/ 120650 h 309500"/>
                <a:gd name="connsiteX12" fmla="*/ 177800 w 289367"/>
                <a:gd name="connsiteY12" fmla="*/ 107950 h 309500"/>
                <a:gd name="connsiteX13" fmla="*/ 279400 w 289367"/>
                <a:gd name="connsiteY13" fmla="*/ 12700 h 309500"/>
                <a:gd name="connsiteX14" fmla="*/ 215900 w 289367"/>
                <a:gd name="connsiteY14" fmla="*/ 0 h 309500"/>
                <a:gd name="connsiteX0" fmla="*/ 215900 w 289367"/>
                <a:gd name="connsiteY0" fmla="*/ 0 h 309500"/>
                <a:gd name="connsiteX1" fmla="*/ 76200 w 289367"/>
                <a:gd name="connsiteY1" fmla="*/ 139700 h 309500"/>
                <a:gd name="connsiteX2" fmla="*/ 175418 w 289367"/>
                <a:gd name="connsiteY2" fmla="*/ 157956 h 309500"/>
                <a:gd name="connsiteX3" fmla="*/ 127000 w 289367"/>
                <a:gd name="connsiteY3" fmla="*/ 203200 h 309500"/>
                <a:gd name="connsiteX4" fmla="*/ 0 w 289367"/>
                <a:gd name="connsiteY4" fmla="*/ 304800 h 309500"/>
                <a:gd name="connsiteX5" fmla="*/ 105569 w 289367"/>
                <a:gd name="connsiteY5" fmla="*/ 282575 h 309500"/>
                <a:gd name="connsiteX6" fmla="*/ 236538 w 289367"/>
                <a:gd name="connsiteY6" fmla="*/ 184944 h 309500"/>
                <a:gd name="connsiteX7" fmla="*/ 284163 w 289367"/>
                <a:gd name="connsiteY7" fmla="*/ 165894 h 309500"/>
                <a:gd name="connsiteX8" fmla="*/ 241300 w 289367"/>
                <a:gd name="connsiteY8" fmla="*/ 134938 h 309500"/>
                <a:gd name="connsiteX9" fmla="*/ 275431 w 289367"/>
                <a:gd name="connsiteY9" fmla="*/ 111126 h 309500"/>
                <a:gd name="connsiteX10" fmla="*/ 260350 w 289367"/>
                <a:gd name="connsiteY10" fmla="*/ 75407 h 309500"/>
                <a:gd name="connsiteX11" fmla="*/ 200819 w 289367"/>
                <a:gd name="connsiteY11" fmla="*/ 120650 h 309500"/>
                <a:gd name="connsiteX12" fmla="*/ 177800 w 289367"/>
                <a:gd name="connsiteY12" fmla="*/ 107950 h 309500"/>
                <a:gd name="connsiteX13" fmla="*/ 279400 w 289367"/>
                <a:gd name="connsiteY13" fmla="*/ 12700 h 309500"/>
                <a:gd name="connsiteX14" fmla="*/ 215900 w 289367"/>
                <a:gd name="connsiteY14" fmla="*/ 0 h 30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9367" h="309500">
                  <a:moveTo>
                    <a:pt x="215900" y="0"/>
                  </a:moveTo>
                  <a:cubicBezTo>
                    <a:pt x="138377" y="37042"/>
                    <a:pt x="77523" y="114564"/>
                    <a:pt x="76200" y="139700"/>
                  </a:cubicBezTo>
                  <a:cubicBezTo>
                    <a:pt x="87841" y="160073"/>
                    <a:pt x="149489" y="151871"/>
                    <a:pt x="175418" y="157956"/>
                  </a:cubicBezTo>
                  <a:cubicBezTo>
                    <a:pt x="176742" y="180445"/>
                    <a:pt x="156236" y="178726"/>
                    <a:pt x="127000" y="203200"/>
                  </a:cubicBezTo>
                  <a:cubicBezTo>
                    <a:pt x="97764" y="227674"/>
                    <a:pt x="0" y="289983"/>
                    <a:pt x="0" y="304800"/>
                  </a:cubicBezTo>
                  <a:cubicBezTo>
                    <a:pt x="23284" y="321205"/>
                    <a:pt x="70379" y="289983"/>
                    <a:pt x="105569" y="282575"/>
                  </a:cubicBezTo>
                  <a:cubicBezTo>
                    <a:pt x="140229" y="266171"/>
                    <a:pt x="211138" y="211137"/>
                    <a:pt x="236538" y="184944"/>
                  </a:cubicBezTo>
                  <a:cubicBezTo>
                    <a:pt x="259160" y="178198"/>
                    <a:pt x="276622" y="172641"/>
                    <a:pt x="284163" y="165894"/>
                  </a:cubicBezTo>
                  <a:cubicBezTo>
                    <a:pt x="291704" y="159147"/>
                    <a:pt x="249503" y="150416"/>
                    <a:pt x="241300" y="134938"/>
                  </a:cubicBezTo>
                  <a:lnTo>
                    <a:pt x="275431" y="111126"/>
                  </a:lnTo>
                  <a:cubicBezTo>
                    <a:pt x="305197" y="75407"/>
                    <a:pt x="281120" y="65882"/>
                    <a:pt x="260350" y="75407"/>
                  </a:cubicBezTo>
                  <a:cubicBezTo>
                    <a:pt x="239580" y="84932"/>
                    <a:pt x="222118" y="115623"/>
                    <a:pt x="200819" y="120650"/>
                  </a:cubicBezTo>
                  <a:lnTo>
                    <a:pt x="177800" y="107950"/>
                  </a:lnTo>
                  <a:lnTo>
                    <a:pt x="279400" y="12700"/>
                  </a:lnTo>
                  <a:cubicBezTo>
                    <a:pt x="267758" y="-8201"/>
                    <a:pt x="237067" y="4233"/>
                    <a:pt x="215900" y="0"/>
                  </a:cubicBezTo>
                  <a:close/>
                </a:path>
              </a:pathLst>
            </a:custGeom>
            <a:solidFill>
              <a:srgbClr val="01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692400" y="2089150"/>
              <a:ext cx="476250" cy="203308"/>
            </a:xfrm>
            <a:custGeom>
              <a:avLst/>
              <a:gdLst>
                <a:gd name="connsiteX0" fmla="*/ 0 w 476250"/>
                <a:gd name="connsiteY0" fmla="*/ 19050 h 203200"/>
                <a:gd name="connsiteX1" fmla="*/ 6350 w 476250"/>
                <a:gd name="connsiteY1" fmla="*/ 171450 h 203200"/>
                <a:gd name="connsiteX2" fmla="*/ 152400 w 476250"/>
                <a:gd name="connsiteY2" fmla="*/ 114300 h 203200"/>
                <a:gd name="connsiteX3" fmla="*/ 234950 w 476250"/>
                <a:gd name="connsiteY3" fmla="*/ 203200 h 203200"/>
                <a:gd name="connsiteX4" fmla="*/ 476250 w 476250"/>
                <a:gd name="connsiteY4" fmla="*/ 50800 h 203200"/>
                <a:gd name="connsiteX5" fmla="*/ 425450 w 476250"/>
                <a:gd name="connsiteY5" fmla="*/ 25400 h 203200"/>
                <a:gd name="connsiteX6" fmla="*/ 279400 w 476250"/>
                <a:gd name="connsiteY6" fmla="*/ 88900 h 203200"/>
                <a:gd name="connsiteX7" fmla="*/ 311150 w 476250"/>
                <a:gd name="connsiteY7" fmla="*/ 25400 h 203200"/>
                <a:gd name="connsiteX8" fmla="*/ 190500 w 476250"/>
                <a:gd name="connsiteY8" fmla="*/ 12700 h 203200"/>
                <a:gd name="connsiteX9" fmla="*/ 114300 w 476250"/>
                <a:gd name="connsiteY9" fmla="*/ 63500 h 203200"/>
                <a:gd name="connsiteX10" fmla="*/ 82550 w 476250"/>
                <a:gd name="connsiteY10" fmla="*/ 0 h 203200"/>
                <a:gd name="connsiteX11" fmla="*/ 0 w 476250"/>
                <a:gd name="connsiteY11" fmla="*/ 19050 h 203200"/>
                <a:gd name="connsiteX0" fmla="*/ 0 w 476250"/>
                <a:gd name="connsiteY0" fmla="*/ 19050 h 203200"/>
                <a:gd name="connsiteX1" fmla="*/ 6350 w 476250"/>
                <a:gd name="connsiteY1" fmla="*/ 171450 h 203200"/>
                <a:gd name="connsiteX2" fmla="*/ 152400 w 476250"/>
                <a:gd name="connsiteY2" fmla="*/ 114300 h 203200"/>
                <a:gd name="connsiteX3" fmla="*/ 234950 w 476250"/>
                <a:gd name="connsiteY3" fmla="*/ 203200 h 203200"/>
                <a:gd name="connsiteX4" fmla="*/ 476250 w 476250"/>
                <a:gd name="connsiteY4" fmla="*/ 50800 h 203200"/>
                <a:gd name="connsiteX5" fmla="*/ 425450 w 476250"/>
                <a:gd name="connsiteY5" fmla="*/ 25400 h 203200"/>
                <a:gd name="connsiteX6" fmla="*/ 279400 w 476250"/>
                <a:gd name="connsiteY6" fmla="*/ 88900 h 203200"/>
                <a:gd name="connsiteX7" fmla="*/ 311150 w 476250"/>
                <a:gd name="connsiteY7" fmla="*/ 25400 h 203200"/>
                <a:gd name="connsiteX8" fmla="*/ 226218 w 476250"/>
                <a:gd name="connsiteY8" fmla="*/ 22225 h 203200"/>
                <a:gd name="connsiteX9" fmla="*/ 114300 w 476250"/>
                <a:gd name="connsiteY9" fmla="*/ 63500 h 203200"/>
                <a:gd name="connsiteX10" fmla="*/ 82550 w 476250"/>
                <a:gd name="connsiteY10" fmla="*/ 0 h 203200"/>
                <a:gd name="connsiteX11" fmla="*/ 0 w 476250"/>
                <a:gd name="connsiteY11" fmla="*/ 19050 h 203200"/>
                <a:gd name="connsiteX0" fmla="*/ 0 w 476250"/>
                <a:gd name="connsiteY0" fmla="*/ 19050 h 203200"/>
                <a:gd name="connsiteX1" fmla="*/ 6350 w 476250"/>
                <a:gd name="connsiteY1" fmla="*/ 171450 h 203200"/>
                <a:gd name="connsiteX2" fmla="*/ 176213 w 476250"/>
                <a:gd name="connsiteY2" fmla="*/ 102394 h 203200"/>
                <a:gd name="connsiteX3" fmla="*/ 234950 w 476250"/>
                <a:gd name="connsiteY3" fmla="*/ 203200 h 203200"/>
                <a:gd name="connsiteX4" fmla="*/ 476250 w 476250"/>
                <a:gd name="connsiteY4" fmla="*/ 50800 h 203200"/>
                <a:gd name="connsiteX5" fmla="*/ 425450 w 476250"/>
                <a:gd name="connsiteY5" fmla="*/ 25400 h 203200"/>
                <a:gd name="connsiteX6" fmla="*/ 279400 w 476250"/>
                <a:gd name="connsiteY6" fmla="*/ 88900 h 203200"/>
                <a:gd name="connsiteX7" fmla="*/ 311150 w 476250"/>
                <a:gd name="connsiteY7" fmla="*/ 25400 h 203200"/>
                <a:gd name="connsiteX8" fmla="*/ 226218 w 476250"/>
                <a:gd name="connsiteY8" fmla="*/ 22225 h 203200"/>
                <a:gd name="connsiteX9" fmla="*/ 114300 w 476250"/>
                <a:gd name="connsiteY9" fmla="*/ 63500 h 203200"/>
                <a:gd name="connsiteX10" fmla="*/ 82550 w 476250"/>
                <a:gd name="connsiteY10" fmla="*/ 0 h 203200"/>
                <a:gd name="connsiteX11" fmla="*/ 0 w 476250"/>
                <a:gd name="connsiteY11" fmla="*/ 19050 h 203200"/>
                <a:gd name="connsiteX0" fmla="*/ 0 w 476250"/>
                <a:gd name="connsiteY0" fmla="*/ 19050 h 203200"/>
                <a:gd name="connsiteX1" fmla="*/ 6350 w 476250"/>
                <a:gd name="connsiteY1" fmla="*/ 171450 h 203200"/>
                <a:gd name="connsiteX2" fmla="*/ 176213 w 476250"/>
                <a:gd name="connsiteY2" fmla="*/ 102394 h 203200"/>
                <a:gd name="connsiteX3" fmla="*/ 234950 w 476250"/>
                <a:gd name="connsiteY3" fmla="*/ 203200 h 203200"/>
                <a:gd name="connsiteX4" fmla="*/ 476250 w 476250"/>
                <a:gd name="connsiteY4" fmla="*/ 50800 h 203200"/>
                <a:gd name="connsiteX5" fmla="*/ 425450 w 476250"/>
                <a:gd name="connsiteY5" fmla="*/ 25400 h 203200"/>
                <a:gd name="connsiteX6" fmla="*/ 279400 w 476250"/>
                <a:gd name="connsiteY6" fmla="*/ 88900 h 203200"/>
                <a:gd name="connsiteX7" fmla="*/ 311150 w 476250"/>
                <a:gd name="connsiteY7" fmla="*/ 25400 h 203200"/>
                <a:gd name="connsiteX8" fmla="*/ 226218 w 476250"/>
                <a:gd name="connsiteY8" fmla="*/ 22225 h 203200"/>
                <a:gd name="connsiteX9" fmla="*/ 114300 w 476250"/>
                <a:gd name="connsiteY9" fmla="*/ 63500 h 203200"/>
                <a:gd name="connsiteX10" fmla="*/ 82550 w 476250"/>
                <a:gd name="connsiteY10" fmla="*/ 0 h 203200"/>
                <a:gd name="connsiteX11" fmla="*/ 0 w 476250"/>
                <a:gd name="connsiteY11" fmla="*/ 19050 h 203200"/>
                <a:gd name="connsiteX0" fmla="*/ 0 w 476250"/>
                <a:gd name="connsiteY0" fmla="*/ 19050 h 203200"/>
                <a:gd name="connsiteX1" fmla="*/ 6350 w 476250"/>
                <a:gd name="connsiteY1" fmla="*/ 171450 h 203200"/>
                <a:gd name="connsiteX2" fmla="*/ 176213 w 476250"/>
                <a:gd name="connsiteY2" fmla="*/ 102394 h 203200"/>
                <a:gd name="connsiteX3" fmla="*/ 234950 w 476250"/>
                <a:gd name="connsiteY3" fmla="*/ 203200 h 203200"/>
                <a:gd name="connsiteX4" fmla="*/ 476250 w 476250"/>
                <a:gd name="connsiteY4" fmla="*/ 50800 h 203200"/>
                <a:gd name="connsiteX5" fmla="*/ 425450 w 476250"/>
                <a:gd name="connsiteY5" fmla="*/ 25400 h 203200"/>
                <a:gd name="connsiteX6" fmla="*/ 279400 w 476250"/>
                <a:gd name="connsiteY6" fmla="*/ 88900 h 203200"/>
                <a:gd name="connsiteX7" fmla="*/ 311150 w 476250"/>
                <a:gd name="connsiteY7" fmla="*/ 25400 h 203200"/>
                <a:gd name="connsiteX8" fmla="*/ 226218 w 476250"/>
                <a:gd name="connsiteY8" fmla="*/ 22225 h 203200"/>
                <a:gd name="connsiteX9" fmla="*/ 114300 w 476250"/>
                <a:gd name="connsiteY9" fmla="*/ 63500 h 203200"/>
                <a:gd name="connsiteX10" fmla="*/ 82550 w 476250"/>
                <a:gd name="connsiteY10" fmla="*/ 0 h 203200"/>
                <a:gd name="connsiteX11" fmla="*/ 0 w 476250"/>
                <a:gd name="connsiteY11" fmla="*/ 19050 h 203200"/>
                <a:gd name="connsiteX0" fmla="*/ 0 w 476250"/>
                <a:gd name="connsiteY0" fmla="*/ 19050 h 203308"/>
                <a:gd name="connsiteX1" fmla="*/ 6350 w 476250"/>
                <a:gd name="connsiteY1" fmla="*/ 171450 h 203308"/>
                <a:gd name="connsiteX2" fmla="*/ 176213 w 476250"/>
                <a:gd name="connsiteY2" fmla="*/ 102394 h 203308"/>
                <a:gd name="connsiteX3" fmla="*/ 234950 w 476250"/>
                <a:gd name="connsiteY3" fmla="*/ 203200 h 203308"/>
                <a:gd name="connsiteX4" fmla="*/ 476250 w 476250"/>
                <a:gd name="connsiteY4" fmla="*/ 50800 h 203308"/>
                <a:gd name="connsiteX5" fmla="*/ 425450 w 476250"/>
                <a:gd name="connsiteY5" fmla="*/ 25400 h 203308"/>
                <a:gd name="connsiteX6" fmla="*/ 279400 w 476250"/>
                <a:gd name="connsiteY6" fmla="*/ 88900 h 203308"/>
                <a:gd name="connsiteX7" fmla="*/ 311150 w 476250"/>
                <a:gd name="connsiteY7" fmla="*/ 25400 h 203308"/>
                <a:gd name="connsiteX8" fmla="*/ 226218 w 476250"/>
                <a:gd name="connsiteY8" fmla="*/ 22225 h 203308"/>
                <a:gd name="connsiteX9" fmla="*/ 114300 w 476250"/>
                <a:gd name="connsiteY9" fmla="*/ 63500 h 203308"/>
                <a:gd name="connsiteX10" fmla="*/ 82550 w 476250"/>
                <a:gd name="connsiteY10" fmla="*/ 0 h 203308"/>
                <a:gd name="connsiteX11" fmla="*/ 0 w 476250"/>
                <a:gd name="connsiteY11" fmla="*/ 19050 h 203308"/>
                <a:gd name="connsiteX0" fmla="*/ 0 w 476250"/>
                <a:gd name="connsiteY0" fmla="*/ 19050 h 203308"/>
                <a:gd name="connsiteX1" fmla="*/ 6350 w 476250"/>
                <a:gd name="connsiteY1" fmla="*/ 171450 h 203308"/>
                <a:gd name="connsiteX2" fmla="*/ 176213 w 476250"/>
                <a:gd name="connsiteY2" fmla="*/ 102394 h 203308"/>
                <a:gd name="connsiteX3" fmla="*/ 234950 w 476250"/>
                <a:gd name="connsiteY3" fmla="*/ 203200 h 203308"/>
                <a:gd name="connsiteX4" fmla="*/ 476250 w 476250"/>
                <a:gd name="connsiteY4" fmla="*/ 50800 h 203308"/>
                <a:gd name="connsiteX5" fmla="*/ 425450 w 476250"/>
                <a:gd name="connsiteY5" fmla="*/ 25400 h 203308"/>
                <a:gd name="connsiteX6" fmla="*/ 279400 w 476250"/>
                <a:gd name="connsiteY6" fmla="*/ 88900 h 203308"/>
                <a:gd name="connsiteX7" fmla="*/ 311150 w 476250"/>
                <a:gd name="connsiteY7" fmla="*/ 25400 h 203308"/>
                <a:gd name="connsiteX8" fmla="*/ 226218 w 476250"/>
                <a:gd name="connsiteY8" fmla="*/ 22225 h 203308"/>
                <a:gd name="connsiteX9" fmla="*/ 114300 w 476250"/>
                <a:gd name="connsiteY9" fmla="*/ 63500 h 203308"/>
                <a:gd name="connsiteX10" fmla="*/ 82550 w 476250"/>
                <a:gd name="connsiteY10" fmla="*/ 0 h 203308"/>
                <a:gd name="connsiteX11" fmla="*/ 0 w 476250"/>
                <a:gd name="connsiteY11" fmla="*/ 19050 h 203308"/>
                <a:gd name="connsiteX0" fmla="*/ 0 w 476250"/>
                <a:gd name="connsiteY0" fmla="*/ 19050 h 203308"/>
                <a:gd name="connsiteX1" fmla="*/ 6350 w 476250"/>
                <a:gd name="connsiteY1" fmla="*/ 171450 h 203308"/>
                <a:gd name="connsiteX2" fmla="*/ 176213 w 476250"/>
                <a:gd name="connsiteY2" fmla="*/ 102394 h 203308"/>
                <a:gd name="connsiteX3" fmla="*/ 234950 w 476250"/>
                <a:gd name="connsiteY3" fmla="*/ 203200 h 203308"/>
                <a:gd name="connsiteX4" fmla="*/ 476250 w 476250"/>
                <a:gd name="connsiteY4" fmla="*/ 50800 h 203308"/>
                <a:gd name="connsiteX5" fmla="*/ 425450 w 476250"/>
                <a:gd name="connsiteY5" fmla="*/ 25400 h 203308"/>
                <a:gd name="connsiteX6" fmla="*/ 279400 w 476250"/>
                <a:gd name="connsiteY6" fmla="*/ 88900 h 203308"/>
                <a:gd name="connsiteX7" fmla="*/ 311150 w 476250"/>
                <a:gd name="connsiteY7" fmla="*/ 25400 h 203308"/>
                <a:gd name="connsiteX8" fmla="*/ 226218 w 476250"/>
                <a:gd name="connsiteY8" fmla="*/ 22225 h 203308"/>
                <a:gd name="connsiteX9" fmla="*/ 114300 w 476250"/>
                <a:gd name="connsiteY9" fmla="*/ 63500 h 203308"/>
                <a:gd name="connsiteX10" fmla="*/ 82550 w 476250"/>
                <a:gd name="connsiteY10" fmla="*/ 0 h 203308"/>
                <a:gd name="connsiteX11" fmla="*/ 0 w 476250"/>
                <a:gd name="connsiteY11" fmla="*/ 19050 h 203308"/>
                <a:gd name="connsiteX0" fmla="*/ 0 w 476250"/>
                <a:gd name="connsiteY0" fmla="*/ 19050 h 203308"/>
                <a:gd name="connsiteX1" fmla="*/ 6350 w 476250"/>
                <a:gd name="connsiteY1" fmla="*/ 171450 h 203308"/>
                <a:gd name="connsiteX2" fmla="*/ 176213 w 476250"/>
                <a:gd name="connsiteY2" fmla="*/ 102394 h 203308"/>
                <a:gd name="connsiteX3" fmla="*/ 234950 w 476250"/>
                <a:gd name="connsiteY3" fmla="*/ 203200 h 203308"/>
                <a:gd name="connsiteX4" fmla="*/ 476250 w 476250"/>
                <a:gd name="connsiteY4" fmla="*/ 50800 h 203308"/>
                <a:gd name="connsiteX5" fmla="*/ 425450 w 476250"/>
                <a:gd name="connsiteY5" fmla="*/ 25400 h 203308"/>
                <a:gd name="connsiteX6" fmla="*/ 279400 w 476250"/>
                <a:gd name="connsiteY6" fmla="*/ 88900 h 203308"/>
                <a:gd name="connsiteX7" fmla="*/ 311150 w 476250"/>
                <a:gd name="connsiteY7" fmla="*/ 25400 h 203308"/>
                <a:gd name="connsiteX8" fmla="*/ 226218 w 476250"/>
                <a:gd name="connsiteY8" fmla="*/ 22225 h 203308"/>
                <a:gd name="connsiteX9" fmla="*/ 114300 w 476250"/>
                <a:gd name="connsiteY9" fmla="*/ 63500 h 203308"/>
                <a:gd name="connsiteX10" fmla="*/ 82550 w 476250"/>
                <a:gd name="connsiteY10" fmla="*/ 0 h 203308"/>
                <a:gd name="connsiteX11" fmla="*/ 0 w 476250"/>
                <a:gd name="connsiteY11" fmla="*/ 19050 h 203308"/>
                <a:gd name="connsiteX0" fmla="*/ 0 w 476250"/>
                <a:gd name="connsiteY0" fmla="*/ 19050 h 203308"/>
                <a:gd name="connsiteX1" fmla="*/ 6350 w 476250"/>
                <a:gd name="connsiteY1" fmla="*/ 171450 h 203308"/>
                <a:gd name="connsiteX2" fmla="*/ 176213 w 476250"/>
                <a:gd name="connsiteY2" fmla="*/ 102394 h 203308"/>
                <a:gd name="connsiteX3" fmla="*/ 234950 w 476250"/>
                <a:gd name="connsiteY3" fmla="*/ 203200 h 203308"/>
                <a:gd name="connsiteX4" fmla="*/ 476250 w 476250"/>
                <a:gd name="connsiteY4" fmla="*/ 50800 h 203308"/>
                <a:gd name="connsiteX5" fmla="*/ 425450 w 476250"/>
                <a:gd name="connsiteY5" fmla="*/ 25400 h 203308"/>
                <a:gd name="connsiteX6" fmla="*/ 279400 w 476250"/>
                <a:gd name="connsiteY6" fmla="*/ 88900 h 203308"/>
                <a:gd name="connsiteX7" fmla="*/ 311150 w 476250"/>
                <a:gd name="connsiteY7" fmla="*/ 25400 h 203308"/>
                <a:gd name="connsiteX8" fmla="*/ 226218 w 476250"/>
                <a:gd name="connsiteY8" fmla="*/ 22225 h 203308"/>
                <a:gd name="connsiteX9" fmla="*/ 114300 w 476250"/>
                <a:gd name="connsiteY9" fmla="*/ 63500 h 203308"/>
                <a:gd name="connsiteX10" fmla="*/ 82550 w 476250"/>
                <a:gd name="connsiteY10" fmla="*/ 0 h 203308"/>
                <a:gd name="connsiteX11" fmla="*/ 0 w 476250"/>
                <a:gd name="connsiteY11" fmla="*/ 19050 h 203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250" h="203308">
                  <a:moveTo>
                    <a:pt x="0" y="19050"/>
                  </a:moveTo>
                  <a:lnTo>
                    <a:pt x="6350" y="171450"/>
                  </a:lnTo>
                  <a:cubicBezTo>
                    <a:pt x="29634" y="193675"/>
                    <a:pt x="119592" y="125413"/>
                    <a:pt x="176213" y="102394"/>
                  </a:cubicBezTo>
                  <a:lnTo>
                    <a:pt x="234950" y="203200"/>
                  </a:lnTo>
                  <a:cubicBezTo>
                    <a:pt x="258233" y="207169"/>
                    <a:pt x="395817" y="101600"/>
                    <a:pt x="476250" y="50800"/>
                  </a:cubicBezTo>
                  <a:cubicBezTo>
                    <a:pt x="471223" y="18521"/>
                    <a:pt x="437620" y="26723"/>
                    <a:pt x="425450" y="25400"/>
                  </a:cubicBezTo>
                  <a:lnTo>
                    <a:pt x="279400" y="88900"/>
                  </a:lnTo>
                  <a:lnTo>
                    <a:pt x="311150" y="25400"/>
                  </a:lnTo>
                  <a:cubicBezTo>
                    <a:pt x="287601" y="14817"/>
                    <a:pt x="273579" y="6614"/>
                    <a:pt x="226218" y="22225"/>
                  </a:cubicBezTo>
                  <a:lnTo>
                    <a:pt x="114300" y="63500"/>
                  </a:lnTo>
                  <a:lnTo>
                    <a:pt x="82550" y="0"/>
                  </a:lnTo>
                  <a:cubicBezTo>
                    <a:pt x="55033" y="6350"/>
                    <a:pt x="27517" y="-6350"/>
                    <a:pt x="0" y="19050"/>
                  </a:cubicBezTo>
                  <a:close/>
                </a:path>
              </a:pathLst>
            </a:custGeom>
            <a:solidFill>
              <a:srgbClr val="01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8" name="Picture 7" descr="A close up of a brick wall&#10;&#10;Description automatically generated">
            <a:extLst>
              <a:ext uri="{FF2B5EF4-FFF2-40B4-BE49-F238E27FC236}">
                <a16:creationId xmlns:a16="http://schemas.microsoft.com/office/drawing/2014/main" id="{6ACEC0E9-994D-4EE6-9B4F-F50B05C434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15468"/>
            <a:ext cx="9144000" cy="6227064"/>
          </a:xfrm>
          <a:prstGeom prst="rect">
            <a:avLst/>
          </a:prstGeom>
        </p:spPr>
      </p:pic>
      <p:sp>
        <p:nvSpPr>
          <p:cNvPr id="2" name="Text Placeholder 1"/>
          <p:cNvSpPr>
            <a:spLocks noGrp="1"/>
          </p:cNvSpPr>
          <p:nvPr>
            <p:ph type="body" sz="quarter" idx="10"/>
          </p:nvPr>
        </p:nvSpPr>
        <p:spPr/>
        <p:txBody>
          <a:bodyPr/>
          <a:lstStyle/>
          <a:p>
            <a:r>
              <a:rPr lang="en-US" dirty="0"/>
              <a:t>“Peace” as a greeting in Lachish Letter #6, 6th century BC</a:t>
            </a:r>
          </a:p>
        </p:txBody>
      </p:sp>
      <p:sp>
        <p:nvSpPr>
          <p:cNvPr id="9" name="Text Placeholder 2"/>
          <p:cNvSpPr>
            <a:spLocks noGrp="1"/>
          </p:cNvSpPr>
          <p:nvPr>
            <p:ph type="body" sz="quarter" idx="12"/>
          </p:nvPr>
        </p:nvSpPr>
        <p:spPr/>
        <p:txBody>
          <a:bodyPr/>
          <a:lstStyle/>
          <a:p>
            <a:r>
              <a:rPr lang="en-US" dirty="0"/>
              <a:t>1:1</a:t>
            </a:r>
          </a:p>
        </p:txBody>
      </p:sp>
      <p:sp>
        <p:nvSpPr>
          <p:cNvPr id="10" name="Title 3"/>
          <p:cNvSpPr>
            <a:spLocks noGrp="1"/>
          </p:cNvSpPr>
          <p:nvPr>
            <p:ph type="title"/>
          </p:nvPr>
        </p:nvSpPr>
        <p:spPr/>
        <p:txBody>
          <a:bodyPr/>
          <a:lstStyle/>
          <a:p>
            <a:r>
              <a:rPr lang="en-US" dirty="0"/>
              <a:t>Grace to you and peace</a:t>
            </a:r>
          </a:p>
        </p:txBody>
      </p:sp>
    </p:spTree>
    <p:extLst>
      <p:ext uri="{BB962C8B-B14F-4D97-AF65-F5344CB8AC3E}">
        <p14:creationId xmlns:p14="http://schemas.microsoft.com/office/powerpoint/2010/main" val="11656107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rick&#10;&#10;Description automatically generated">
            <a:extLst>
              <a:ext uri="{FF2B5EF4-FFF2-40B4-BE49-F238E27FC236}">
                <a16:creationId xmlns:a16="http://schemas.microsoft.com/office/drawing/2014/main" id="{5F6BBDDF-ECA0-4F84-A622-9C31A447D5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Letter from </a:t>
            </a:r>
            <a:r>
              <a:rPr lang="en-US" dirty="0" err="1"/>
              <a:t>Plousia</a:t>
            </a:r>
            <a:r>
              <a:rPr lang="en-US" dirty="0"/>
              <a:t> to Syros, 2nd century AD</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1:2</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We give thanks to God always for you all, making mention of you in our prayers</a:t>
            </a:r>
          </a:p>
        </p:txBody>
      </p:sp>
    </p:spTree>
    <p:extLst>
      <p:ext uri="{BB962C8B-B14F-4D97-AF65-F5344CB8AC3E}">
        <p14:creationId xmlns:p14="http://schemas.microsoft.com/office/powerpoint/2010/main" val="30499837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rick&#10;&#10;Description automatically generated">
            <a:extLst>
              <a:ext uri="{FF2B5EF4-FFF2-40B4-BE49-F238E27FC236}">
                <a16:creationId xmlns:a16="http://schemas.microsoft.com/office/drawing/2014/main" id="{DAA64012-2F90-4D9C-80AD-ACDBBF084E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Letter from </a:t>
            </a:r>
            <a:r>
              <a:rPr lang="en-US" dirty="0" err="1"/>
              <a:t>Plousia</a:t>
            </a:r>
            <a:r>
              <a:rPr lang="en-US" dirty="0"/>
              <a:t> to Syros, 2nd century AD</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1:2</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We give thanks to God always for you all, making mention of you in our prayers</a:t>
            </a:r>
          </a:p>
        </p:txBody>
      </p:sp>
      <p:sp>
        <p:nvSpPr>
          <p:cNvPr id="15" name="Rounded Rectangle 14">
            <a:extLst>
              <a:ext uri="{FF2B5EF4-FFF2-40B4-BE49-F238E27FC236}">
                <a16:creationId xmlns:a16="http://schemas.microsoft.com/office/drawing/2014/main" id="{129C1E46-3DAC-5048-B62D-3FA02D3A668A}"/>
              </a:ext>
            </a:extLst>
          </p:cNvPr>
          <p:cNvSpPr/>
          <p:nvPr/>
        </p:nvSpPr>
        <p:spPr>
          <a:xfrm rot="120000">
            <a:off x="6244266" y="2606940"/>
            <a:ext cx="1131190" cy="557015"/>
          </a:xfrm>
          <a:prstGeom prst="roundRect">
            <a:avLst/>
          </a:prstGeom>
          <a:noFill/>
          <a:ln w="19050" cap="rnd">
            <a:solidFill>
              <a:srgbClr val="FE00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70AD9B2E-BA03-9A47-BE9D-2FDA004FCBD8}"/>
              </a:ext>
            </a:extLst>
          </p:cNvPr>
          <p:cNvSpPr/>
          <p:nvPr/>
        </p:nvSpPr>
        <p:spPr>
          <a:xfrm rot="120000">
            <a:off x="954521" y="2789138"/>
            <a:ext cx="1443041" cy="480430"/>
          </a:xfrm>
          <a:prstGeom prst="roundRect">
            <a:avLst/>
          </a:prstGeom>
          <a:noFill/>
          <a:ln w="19050" cap="rnd">
            <a:solidFill>
              <a:srgbClr val="FE00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9FAAE641-E0B4-3D45-852D-228FB0A684A7}"/>
              </a:ext>
            </a:extLst>
          </p:cNvPr>
          <p:cNvSpPr/>
          <p:nvPr/>
        </p:nvSpPr>
        <p:spPr>
          <a:xfrm rot="60000">
            <a:off x="1932245" y="3371184"/>
            <a:ext cx="3214239" cy="451420"/>
          </a:xfrm>
          <a:prstGeom prst="roundRect">
            <a:avLst/>
          </a:prstGeom>
          <a:noFill/>
          <a:ln w="19050" cap="rnd">
            <a:solidFill>
              <a:srgbClr val="FEFFFF"/>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79195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B07B35D-C516-4DFE-B293-26B1745EB071}"/>
              </a:ext>
            </a:extLst>
          </p:cNvPr>
          <p:cNvPicPr>
            <a:picLocks noChangeAspect="1"/>
          </p:cNvPicPr>
          <p:nvPr/>
        </p:nvPicPr>
        <p:blipFill rotWithShape="1">
          <a:blip r:embed="rId3">
            <a:extLst>
              <a:ext uri="{28A0092B-C50C-407E-A947-70E740481C1C}">
                <a14:useLocalDpi xmlns:a14="http://schemas.microsoft.com/office/drawing/2010/main" val="0"/>
              </a:ext>
            </a:extLst>
          </a:blip>
          <a:srcRect t="7863" b="8663"/>
          <a:stretch/>
        </p:blipFill>
        <p:spPr>
          <a:xfrm>
            <a:off x="3701143" y="0"/>
            <a:ext cx="5442857" cy="6858000"/>
          </a:xfrm>
          <a:prstGeom prst="rect">
            <a:avLst/>
          </a:prstGeom>
        </p:spPr>
      </p:pic>
      <p:pic>
        <p:nvPicPr>
          <p:cNvPr id="6" name="Picture 5" descr="A person wearing a black dress&#10;&#10;Description automatically generated">
            <a:extLst>
              <a:ext uri="{FF2B5EF4-FFF2-40B4-BE49-F238E27FC236}">
                <a16:creationId xmlns:a16="http://schemas.microsoft.com/office/drawing/2014/main" id="{A668DFE5-B932-4D42-BE55-339AD6B25D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67030"/>
            <a:ext cx="3243732" cy="6400800"/>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Statue of a woman in prayer, from Herculaneum, 1st century AD</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1:2</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We give thanks to God always for you all, making mention of you in our prayers</a:t>
            </a:r>
          </a:p>
        </p:txBody>
      </p:sp>
    </p:spTree>
    <p:extLst>
      <p:ext uri="{BB962C8B-B14F-4D97-AF65-F5344CB8AC3E}">
        <p14:creationId xmlns:p14="http://schemas.microsoft.com/office/powerpoint/2010/main" val="11113579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0B49261-B419-4847-94C3-31B334090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1262" y="0"/>
            <a:ext cx="4181475" cy="6858000"/>
          </a:xfrm>
          <a:prstGeom prst="rect">
            <a:avLst/>
          </a:prstGeom>
        </p:spPr>
      </p:pic>
      <p:sp>
        <p:nvSpPr>
          <p:cNvPr id="3" name="Text Placeholder 2"/>
          <p:cNvSpPr>
            <a:spLocks noGrp="1"/>
          </p:cNvSpPr>
          <p:nvPr>
            <p:ph type="body" sz="quarter" idx="10"/>
          </p:nvPr>
        </p:nvSpPr>
        <p:spPr/>
        <p:txBody>
          <a:bodyPr/>
          <a:lstStyle/>
          <a:p>
            <a:r>
              <a:rPr lang="en-US" dirty="0"/>
              <a:t>Christian funerary inscription with a depiction of the deceased in prayer, 4th century AD</a:t>
            </a:r>
          </a:p>
        </p:txBody>
      </p:sp>
      <p:sp>
        <p:nvSpPr>
          <p:cNvPr id="4" name="Text Placeholder 3"/>
          <p:cNvSpPr>
            <a:spLocks noGrp="1"/>
          </p:cNvSpPr>
          <p:nvPr>
            <p:ph type="body" sz="quarter" idx="12"/>
          </p:nvPr>
        </p:nvSpPr>
        <p:spPr/>
        <p:txBody>
          <a:bodyPr/>
          <a:lstStyle/>
          <a:p>
            <a:r>
              <a:rPr lang="en-US" dirty="0"/>
              <a:t>1:2</a:t>
            </a:r>
          </a:p>
        </p:txBody>
      </p:sp>
      <p:sp>
        <p:nvSpPr>
          <p:cNvPr id="2" name="Title 1"/>
          <p:cNvSpPr>
            <a:spLocks noGrp="1"/>
          </p:cNvSpPr>
          <p:nvPr>
            <p:ph type="title"/>
          </p:nvPr>
        </p:nvSpPr>
        <p:spPr/>
        <p:txBody>
          <a:bodyPr/>
          <a:lstStyle/>
          <a:p>
            <a:r>
              <a:rPr lang="en-US" dirty="0"/>
              <a:t>We give thanks to God always for you all, making mention of you in our prayers</a:t>
            </a:r>
          </a:p>
        </p:txBody>
      </p:sp>
    </p:spTree>
    <p:extLst>
      <p:ext uri="{BB962C8B-B14F-4D97-AF65-F5344CB8AC3E}">
        <p14:creationId xmlns:p14="http://schemas.microsoft.com/office/powerpoint/2010/main" val="17442357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Relief depicting a woman in prayer on the Sarcophagus of </a:t>
            </a:r>
            <a:r>
              <a:rPr lang="en-US" dirty="0" err="1"/>
              <a:t>Sabinus</a:t>
            </a:r>
            <a:r>
              <a:rPr lang="en-US" dirty="0"/>
              <a:t>, early 4th century AD</a:t>
            </a:r>
          </a:p>
        </p:txBody>
      </p:sp>
      <p:sp>
        <p:nvSpPr>
          <p:cNvPr id="4" name="Text Placeholder 3"/>
          <p:cNvSpPr>
            <a:spLocks noGrp="1"/>
          </p:cNvSpPr>
          <p:nvPr>
            <p:ph type="body" sz="quarter" idx="12"/>
          </p:nvPr>
        </p:nvSpPr>
        <p:spPr/>
        <p:txBody>
          <a:bodyPr/>
          <a:lstStyle/>
          <a:p>
            <a:r>
              <a:rPr lang="en-US" dirty="0"/>
              <a:t>1:2</a:t>
            </a:r>
          </a:p>
        </p:txBody>
      </p:sp>
      <p:sp>
        <p:nvSpPr>
          <p:cNvPr id="2" name="Title 1"/>
          <p:cNvSpPr>
            <a:spLocks noGrp="1"/>
          </p:cNvSpPr>
          <p:nvPr>
            <p:ph type="title"/>
          </p:nvPr>
        </p:nvSpPr>
        <p:spPr/>
        <p:txBody>
          <a:bodyPr/>
          <a:lstStyle/>
          <a:p>
            <a:r>
              <a:rPr lang="en-US" dirty="0"/>
              <a:t>We give thanks to God always for you all, making mention of you in our prayers</a:t>
            </a:r>
          </a:p>
        </p:txBody>
      </p:sp>
      <p:pic>
        <p:nvPicPr>
          <p:cNvPr id="6" name="Picture 5">
            <a:extLst>
              <a:ext uri="{FF2B5EF4-FFF2-40B4-BE49-F238E27FC236}">
                <a16:creationId xmlns:a16="http://schemas.microsoft.com/office/drawing/2014/main" id="{214624B0-8FDD-BD4D-9BE9-B1FE7E73A8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47750"/>
            <a:ext cx="9144000" cy="4762500"/>
          </a:xfrm>
          <a:prstGeom prst="rect">
            <a:avLst/>
          </a:prstGeom>
        </p:spPr>
      </p:pic>
    </p:spTree>
    <p:extLst>
      <p:ext uri="{BB962C8B-B14F-4D97-AF65-F5344CB8AC3E}">
        <p14:creationId xmlns:p14="http://schemas.microsoft.com/office/powerpoint/2010/main" val="2504681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12773293-D165-4B59-8A3A-7768E8936F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7724"/>
            <a:ext cx="9144000" cy="6702552"/>
          </a:xfrm>
          <a:prstGeom prst="rect">
            <a:avLst/>
          </a:prstGeom>
        </p:spPr>
      </p:pic>
      <p:sp>
        <p:nvSpPr>
          <p:cNvPr id="3" name="Text Placeholder 2"/>
          <p:cNvSpPr>
            <a:spLocks noGrp="1"/>
          </p:cNvSpPr>
          <p:nvPr>
            <p:ph type="body" sz="quarter" idx="10"/>
          </p:nvPr>
        </p:nvSpPr>
        <p:spPr/>
        <p:txBody>
          <a:bodyPr/>
          <a:lstStyle/>
          <a:p>
            <a:r>
              <a:rPr lang="en-US" dirty="0"/>
              <a:t>Stele with </a:t>
            </a:r>
            <a:r>
              <a:rPr lang="en-US" dirty="0" err="1"/>
              <a:t>Userhat</a:t>
            </a:r>
            <a:r>
              <a:rPr lang="en-US" dirty="0"/>
              <a:t> and his wife with hands raised in prayer, from Deir el-</a:t>
            </a:r>
            <a:r>
              <a:rPr lang="en-US" dirty="0" err="1"/>
              <a:t>Bahari</a:t>
            </a:r>
            <a:r>
              <a:rPr lang="en-US" dirty="0"/>
              <a:t>, circa 1300 BC</a:t>
            </a:r>
          </a:p>
        </p:txBody>
      </p:sp>
      <p:sp>
        <p:nvSpPr>
          <p:cNvPr id="4" name="Text Placeholder 3"/>
          <p:cNvSpPr>
            <a:spLocks noGrp="1"/>
          </p:cNvSpPr>
          <p:nvPr>
            <p:ph type="body" sz="quarter" idx="12"/>
          </p:nvPr>
        </p:nvSpPr>
        <p:spPr/>
        <p:txBody>
          <a:bodyPr/>
          <a:lstStyle/>
          <a:p>
            <a:r>
              <a:rPr lang="en-US"/>
              <a:t>1:2</a:t>
            </a:r>
            <a:endParaRPr lang="en-US" dirty="0"/>
          </a:p>
        </p:txBody>
      </p:sp>
      <p:sp>
        <p:nvSpPr>
          <p:cNvPr id="2" name="Title 1"/>
          <p:cNvSpPr>
            <a:spLocks noGrp="1"/>
          </p:cNvSpPr>
          <p:nvPr>
            <p:ph type="title"/>
          </p:nvPr>
        </p:nvSpPr>
        <p:spPr/>
        <p:txBody>
          <a:bodyPr/>
          <a:lstStyle/>
          <a:p>
            <a:r>
              <a:rPr lang="en-US" dirty="0"/>
              <a:t>We give thanks to God always for you all, making mention of you in our prayers</a:t>
            </a:r>
          </a:p>
        </p:txBody>
      </p:sp>
    </p:spTree>
    <p:extLst>
      <p:ext uri="{BB962C8B-B14F-4D97-AF65-F5344CB8AC3E}">
        <p14:creationId xmlns:p14="http://schemas.microsoft.com/office/powerpoint/2010/main" val="39065287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herd of sheep in a dirt field&#10;&#10;Description automatically generated">
            <a:extLst>
              <a:ext uri="{FF2B5EF4-FFF2-40B4-BE49-F238E27FC236}">
                <a16:creationId xmlns:a16="http://schemas.microsoft.com/office/drawing/2014/main" id="{16B94174-7613-254A-8EA1-A259A0BD60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6850"/>
            <a:ext cx="9144000" cy="6464300"/>
          </a:xfrm>
          <a:prstGeom prst="rect">
            <a:avLst/>
          </a:prstGeom>
        </p:spPr>
      </p:pic>
      <p:sp>
        <p:nvSpPr>
          <p:cNvPr id="3" name="Text Placeholder 2"/>
          <p:cNvSpPr>
            <a:spLocks noGrp="1"/>
          </p:cNvSpPr>
          <p:nvPr>
            <p:ph type="body" sz="quarter" idx="10"/>
          </p:nvPr>
        </p:nvSpPr>
        <p:spPr/>
        <p:txBody>
          <a:bodyPr/>
          <a:lstStyle/>
          <a:p>
            <a:r>
              <a:rPr lang="en-US" dirty="0"/>
              <a:t>Workers digging out rock and making a terrace in Abu Ghosh</a:t>
            </a:r>
          </a:p>
        </p:txBody>
      </p:sp>
      <p:sp>
        <p:nvSpPr>
          <p:cNvPr id="4" name="Text Placeholder 3"/>
          <p:cNvSpPr>
            <a:spLocks noGrp="1"/>
          </p:cNvSpPr>
          <p:nvPr>
            <p:ph type="body" sz="quarter" idx="12"/>
          </p:nvPr>
        </p:nvSpPr>
        <p:spPr/>
        <p:txBody>
          <a:bodyPr/>
          <a:lstStyle/>
          <a:p>
            <a:r>
              <a:rPr lang="en-US" dirty="0"/>
              <a:t>1:3</a:t>
            </a:r>
          </a:p>
        </p:txBody>
      </p:sp>
      <p:sp>
        <p:nvSpPr>
          <p:cNvPr id="2" name="Title 1"/>
          <p:cNvSpPr>
            <a:spLocks noGrp="1"/>
          </p:cNvSpPr>
          <p:nvPr>
            <p:ph type="title"/>
          </p:nvPr>
        </p:nvSpPr>
        <p:spPr/>
        <p:txBody>
          <a:bodyPr/>
          <a:lstStyle/>
          <a:p>
            <a:r>
              <a:rPr lang="en-US" dirty="0"/>
              <a:t>Remembering without ceasing your work of faith and labor of love and patience of hope</a:t>
            </a:r>
          </a:p>
        </p:txBody>
      </p:sp>
    </p:spTree>
    <p:extLst>
      <p:ext uri="{BB962C8B-B14F-4D97-AF65-F5344CB8AC3E}">
        <p14:creationId xmlns:p14="http://schemas.microsoft.com/office/powerpoint/2010/main" val="22686233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itting, side, cat, laying&#10;&#10;Description automatically generated">
            <a:extLst>
              <a:ext uri="{FF2B5EF4-FFF2-40B4-BE49-F238E27FC236}">
                <a16:creationId xmlns:a16="http://schemas.microsoft.com/office/drawing/2014/main" id="{5DBF08C3-48B7-45C5-AF33-43D32E6987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Polychrome sarcophagus with rural and pastoral scenes, Late Roman period</a:t>
            </a:r>
          </a:p>
        </p:txBody>
      </p:sp>
      <p:sp>
        <p:nvSpPr>
          <p:cNvPr id="4" name="Text Placeholder 3"/>
          <p:cNvSpPr>
            <a:spLocks noGrp="1"/>
          </p:cNvSpPr>
          <p:nvPr>
            <p:ph type="body" sz="quarter" idx="12"/>
          </p:nvPr>
        </p:nvSpPr>
        <p:spPr/>
        <p:txBody>
          <a:bodyPr/>
          <a:lstStyle/>
          <a:p>
            <a:r>
              <a:rPr lang="en-US" dirty="0"/>
              <a:t>1:3</a:t>
            </a:r>
          </a:p>
        </p:txBody>
      </p:sp>
      <p:sp>
        <p:nvSpPr>
          <p:cNvPr id="2" name="Title 1"/>
          <p:cNvSpPr>
            <a:spLocks noGrp="1"/>
          </p:cNvSpPr>
          <p:nvPr>
            <p:ph type="title"/>
          </p:nvPr>
        </p:nvSpPr>
        <p:spPr/>
        <p:txBody>
          <a:bodyPr/>
          <a:lstStyle/>
          <a:p>
            <a:r>
              <a:rPr lang="en-US" dirty="0"/>
              <a:t>Remembering without ceasing your work of faith and labor of love and patience of hope</a:t>
            </a:r>
          </a:p>
        </p:txBody>
      </p:sp>
    </p:spTree>
    <p:extLst>
      <p:ext uri="{BB962C8B-B14F-4D97-AF65-F5344CB8AC3E}">
        <p14:creationId xmlns:p14="http://schemas.microsoft.com/office/powerpoint/2010/main" val="16788779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4 0Adds 2012\19 Museum\Rome Museums\Diocletian Baths\Occupations\Anonymous slab with working scene, marmorarius dressed in dalmatic tunic making marble marquetry, late 4th c AD, tb0513178466.jpg"/>
          <p:cNvPicPr>
            <a:picLocks noChangeAspect="1" noChangeArrowheads="1"/>
          </p:cNvPicPr>
          <p:nvPr/>
        </p:nvPicPr>
        <p:blipFill rotWithShape="1">
          <a:blip r:embed="rId3">
            <a:extLst>
              <a:ext uri="{28A0092B-C50C-407E-A947-70E740481C1C}">
                <a14:useLocalDpi xmlns:a14="http://schemas.microsoft.com/office/drawing/2010/main" val="0"/>
              </a:ext>
            </a:extLst>
          </a:blip>
          <a:srcRect t="2401" b="2424"/>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Depiction of a </a:t>
            </a:r>
            <a:r>
              <a:rPr lang="en-US" dirty="0" err="1"/>
              <a:t>marmorarius</a:t>
            </a:r>
            <a:r>
              <a:rPr lang="en-US" dirty="0"/>
              <a:t> making marble marquetry, 4th century AD</a:t>
            </a:r>
          </a:p>
        </p:txBody>
      </p:sp>
      <p:sp>
        <p:nvSpPr>
          <p:cNvPr id="4" name="Text Placeholder 3"/>
          <p:cNvSpPr>
            <a:spLocks noGrp="1"/>
          </p:cNvSpPr>
          <p:nvPr>
            <p:ph type="body" sz="quarter" idx="12"/>
          </p:nvPr>
        </p:nvSpPr>
        <p:spPr/>
        <p:txBody>
          <a:bodyPr/>
          <a:lstStyle/>
          <a:p>
            <a:r>
              <a:rPr lang="en-US" dirty="0"/>
              <a:t>1:3</a:t>
            </a:r>
          </a:p>
        </p:txBody>
      </p:sp>
      <p:sp>
        <p:nvSpPr>
          <p:cNvPr id="2" name="Title 1"/>
          <p:cNvSpPr>
            <a:spLocks noGrp="1"/>
          </p:cNvSpPr>
          <p:nvPr>
            <p:ph type="title"/>
          </p:nvPr>
        </p:nvSpPr>
        <p:spPr/>
        <p:txBody>
          <a:bodyPr/>
          <a:lstStyle/>
          <a:p>
            <a:r>
              <a:rPr lang="en-US" dirty="0"/>
              <a:t>Remembering without ceasing your work of faith and labor of love and patience of hope</a:t>
            </a:r>
          </a:p>
        </p:txBody>
      </p:sp>
    </p:spTree>
    <p:extLst>
      <p:ext uri="{BB962C8B-B14F-4D97-AF65-F5344CB8AC3E}">
        <p14:creationId xmlns:p14="http://schemas.microsoft.com/office/powerpoint/2010/main" val="37813686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Temple of Apollo at Corinth</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pic>
        <p:nvPicPr>
          <p:cNvPr id="4098" name="Picture 2" descr="C:\Users\Kris\Documents\Bolen\04 0Adds 2012\Clutterham\11 Greece\Corinth\Corinth Temple of Apollo, jc0111152455.jpg"/>
          <p:cNvPicPr>
            <a:picLocks noChangeAspect="1" noChangeArrowheads="1"/>
          </p:cNvPicPr>
          <p:nvPr/>
        </p:nvPicPr>
        <p:blipFill rotWithShape="1">
          <a:blip r:embed="rId3">
            <a:extLst>
              <a:ext uri="{28A0092B-C50C-407E-A947-70E740481C1C}">
                <a14:useLocalDpi xmlns:a14="http://schemas.microsoft.com/office/drawing/2010/main" val="0"/>
              </a:ext>
            </a:extLst>
          </a:blip>
          <a:srcRect r="890"/>
          <a:stretch/>
        </p:blipFill>
        <p:spPr bwMode="auto">
          <a:xfrm>
            <a:off x="-1" y="365760"/>
            <a:ext cx="9144001" cy="6153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86270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07D4FA-2078-4B3D-9A27-1D4B256A708A}"/>
              </a:ext>
            </a:extLst>
          </p:cNvPr>
          <p:cNvSpPr>
            <a:spLocks noGrp="1"/>
          </p:cNvSpPr>
          <p:nvPr>
            <p:ph type="body" sz="quarter" idx="10"/>
          </p:nvPr>
        </p:nvSpPr>
        <p:spPr/>
        <p:txBody>
          <a:bodyPr/>
          <a:lstStyle/>
          <a:p>
            <a:r>
              <a:rPr lang="en-US" dirty="0"/>
              <a:t>Bronze inscribed official ballots, circa 300 BC</a:t>
            </a:r>
          </a:p>
        </p:txBody>
      </p:sp>
      <p:sp>
        <p:nvSpPr>
          <p:cNvPr id="3" name="Text Placeholder 2">
            <a:extLst>
              <a:ext uri="{FF2B5EF4-FFF2-40B4-BE49-F238E27FC236}">
                <a16:creationId xmlns:a16="http://schemas.microsoft.com/office/drawing/2014/main" id="{44C47A1F-2569-4A89-9A18-A6C8EB1B6E4F}"/>
              </a:ext>
            </a:extLst>
          </p:cNvPr>
          <p:cNvSpPr>
            <a:spLocks noGrp="1"/>
          </p:cNvSpPr>
          <p:nvPr>
            <p:ph type="body" sz="quarter" idx="12"/>
          </p:nvPr>
        </p:nvSpPr>
        <p:spPr/>
        <p:txBody>
          <a:bodyPr/>
          <a:lstStyle/>
          <a:p>
            <a:r>
              <a:rPr lang="en-US" dirty="0"/>
              <a:t>1:4</a:t>
            </a:r>
          </a:p>
        </p:txBody>
      </p:sp>
      <p:sp>
        <p:nvSpPr>
          <p:cNvPr id="4" name="Title 3">
            <a:extLst>
              <a:ext uri="{FF2B5EF4-FFF2-40B4-BE49-F238E27FC236}">
                <a16:creationId xmlns:a16="http://schemas.microsoft.com/office/drawing/2014/main" id="{F3F5AD27-9AC0-44D6-8D67-0B75EE6C10A2}"/>
              </a:ext>
            </a:extLst>
          </p:cNvPr>
          <p:cNvSpPr>
            <a:spLocks noGrp="1"/>
          </p:cNvSpPr>
          <p:nvPr>
            <p:ph type="title"/>
          </p:nvPr>
        </p:nvSpPr>
        <p:spPr/>
        <p:txBody>
          <a:bodyPr/>
          <a:lstStyle/>
          <a:p>
            <a:r>
              <a:rPr lang="en-US" dirty="0"/>
              <a:t>Knowing, brothers beloved by God, His choice of you</a:t>
            </a:r>
          </a:p>
        </p:txBody>
      </p:sp>
      <p:pic>
        <p:nvPicPr>
          <p:cNvPr id="1026" name="Picture 2" descr="C:\Users\Kris\Documents\Bolen\03 Museums 2014\Greece Museums\Athens Agora Museum\Bronze inscribed official ballots, 300 BC, tb031806412.jpg"/>
          <p:cNvPicPr>
            <a:picLocks noChangeAspect="1" noChangeArrowheads="1"/>
          </p:cNvPicPr>
          <p:nvPr/>
        </p:nvPicPr>
        <p:blipFill rotWithShape="1">
          <a:blip r:embed="rId3">
            <a:extLst>
              <a:ext uri="{28A0092B-C50C-407E-A947-70E740481C1C}">
                <a14:useLocalDpi xmlns:a14="http://schemas.microsoft.com/office/drawing/2010/main" val="0"/>
              </a:ext>
            </a:extLst>
          </a:blip>
          <a:srcRect l="5834" r="14166"/>
          <a:stretch/>
        </p:blipFill>
        <p:spPr bwMode="auto">
          <a:xfrm>
            <a:off x="0" y="552450"/>
            <a:ext cx="9144000" cy="5753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75724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8538" y="250825"/>
            <a:ext cx="7145337" cy="6354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sz="quarter" idx="10"/>
          </p:nvPr>
        </p:nvSpPr>
        <p:spPr/>
        <p:txBody>
          <a:bodyPr/>
          <a:lstStyle/>
          <a:p>
            <a:r>
              <a:rPr lang="en-US" dirty="0"/>
              <a:t>Illustration of Paul preaching to the Thessalonians</a:t>
            </a:r>
          </a:p>
        </p:txBody>
      </p:sp>
      <p:sp>
        <p:nvSpPr>
          <p:cNvPr id="4" name="Text Placeholder 3"/>
          <p:cNvSpPr>
            <a:spLocks noGrp="1"/>
          </p:cNvSpPr>
          <p:nvPr>
            <p:ph type="body" sz="quarter" idx="12"/>
          </p:nvPr>
        </p:nvSpPr>
        <p:spPr/>
        <p:txBody>
          <a:bodyPr/>
          <a:lstStyle/>
          <a:p>
            <a:r>
              <a:rPr lang="en-US" dirty="0"/>
              <a:t>1:5</a:t>
            </a:r>
          </a:p>
        </p:txBody>
      </p:sp>
      <p:sp>
        <p:nvSpPr>
          <p:cNvPr id="2" name="Title 1"/>
          <p:cNvSpPr>
            <a:spLocks noGrp="1"/>
          </p:cNvSpPr>
          <p:nvPr>
            <p:ph type="title"/>
          </p:nvPr>
        </p:nvSpPr>
        <p:spPr/>
        <p:txBody>
          <a:bodyPr/>
          <a:lstStyle/>
          <a:p>
            <a:r>
              <a:rPr lang="en-US" dirty="0"/>
              <a:t>For our gospel did not come to you only in word</a:t>
            </a:r>
          </a:p>
        </p:txBody>
      </p:sp>
    </p:spTree>
    <p:extLst>
      <p:ext uri="{BB962C8B-B14F-4D97-AF65-F5344CB8AC3E}">
        <p14:creationId xmlns:p14="http://schemas.microsoft.com/office/powerpoint/2010/main" val="27548989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i="1" dirty="0"/>
              <a:t>Saint Paul Shipwrecked on Malta</a:t>
            </a:r>
            <a:r>
              <a:rPr lang="en-US" dirty="0"/>
              <a:t>, by Laurent de La Hire, 1630</a:t>
            </a:r>
          </a:p>
        </p:txBody>
      </p:sp>
      <p:sp>
        <p:nvSpPr>
          <p:cNvPr id="4" name="Text Placeholder 3"/>
          <p:cNvSpPr>
            <a:spLocks noGrp="1"/>
          </p:cNvSpPr>
          <p:nvPr>
            <p:ph type="body" sz="quarter" idx="12"/>
          </p:nvPr>
        </p:nvSpPr>
        <p:spPr/>
        <p:txBody>
          <a:bodyPr/>
          <a:lstStyle/>
          <a:p>
            <a:r>
              <a:rPr lang="en-US" dirty="0"/>
              <a:t>1:5</a:t>
            </a:r>
          </a:p>
        </p:txBody>
      </p:sp>
      <p:sp>
        <p:nvSpPr>
          <p:cNvPr id="2" name="Title 1"/>
          <p:cNvSpPr>
            <a:spLocks noGrp="1"/>
          </p:cNvSpPr>
          <p:nvPr>
            <p:ph type="title"/>
          </p:nvPr>
        </p:nvSpPr>
        <p:spPr/>
        <p:txBody>
          <a:bodyPr/>
          <a:lstStyle/>
          <a:p>
            <a:r>
              <a:rPr lang="en-US" dirty="0"/>
              <a:t>For our gospel did not come to you only in word, but in power and in the Holy Spirit </a:t>
            </a:r>
          </a:p>
        </p:txBody>
      </p:sp>
      <p:pic>
        <p:nvPicPr>
          <p:cNvPr id="6" name="Picture 5">
            <a:extLst>
              <a:ext uri="{FF2B5EF4-FFF2-40B4-BE49-F238E27FC236}">
                <a16:creationId xmlns:a16="http://schemas.microsoft.com/office/drawing/2014/main" id="{455CB4B7-4772-4BA6-A08E-5F1F97B60A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84632"/>
            <a:ext cx="9144000" cy="5888736"/>
          </a:xfrm>
          <a:prstGeom prst="rect">
            <a:avLst/>
          </a:prstGeom>
        </p:spPr>
      </p:pic>
    </p:spTree>
    <p:extLst>
      <p:ext uri="{BB962C8B-B14F-4D97-AF65-F5344CB8AC3E}">
        <p14:creationId xmlns:p14="http://schemas.microsoft.com/office/powerpoint/2010/main" val="34241685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table, sitting, food&#10;&#10;Description automatically generated">
            <a:extLst>
              <a:ext uri="{FF2B5EF4-FFF2-40B4-BE49-F238E27FC236}">
                <a16:creationId xmlns:a16="http://schemas.microsoft.com/office/drawing/2014/main" id="{DCA0BE01-FE80-7A49-AF1E-1EEC026EAFB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411605" y="0"/>
            <a:ext cx="6320790" cy="6858000"/>
          </a:xfrm>
          <a:prstGeom prst="rect">
            <a:avLst/>
          </a:prstGeom>
        </p:spPr>
      </p:pic>
      <p:sp>
        <p:nvSpPr>
          <p:cNvPr id="3" name="Text Placeholder 2"/>
          <p:cNvSpPr>
            <a:spLocks noGrp="1"/>
          </p:cNvSpPr>
          <p:nvPr>
            <p:ph type="body" sz="quarter" idx="10"/>
          </p:nvPr>
        </p:nvSpPr>
        <p:spPr/>
        <p:txBody>
          <a:bodyPr/>
          <a:lstStyle/>
          <a:p>
            <a:r>
              <a:rPr lang="en-US" dirty="0"/>
              <a:t>Sumerian school tablet, from Nippur, 18th century BC</a:t>
            </a:r>
          </a:p>
        </p:txBody>
      </p:sp>
      <p:sp>
        <p:nvSpPr>
          <p:cNvPr id="4" name="Text Placeholder 3"/>
          <p:cNvSpPr>
            <a:spLocks noGrp="1"/>
          </p:cNvSpPr>
          <p:nvPr>
            <p:ph type="body" sz="quarter" idx="12"/>
          </p:nvPr>
        </p:nvSpPr>
        <p:spPr/>
        <p:txBody>
          <a:bodyPr/>
          <a:lstStyle/>
          <a:p>
            <a:r>
              <a:rPr lang="en-US" dirty="0"/>
              <a:t>1:6</a:t>
            </a:r>
          </a:p>
        </p:txBody>
      </p:sp>
      <p:sp>
        <p:nvSpPr>
          <p:cNvPr id="2" name="Title 1"/>
          <p:cNvSpPr>
            <a:spLocks noGrp="1"/>
          </p:cNvSpPr>
          <p:nvPr>
            <p:ph type="title"/>
          </p:nvPr>
        </p:nvSpPr>
        <p:spPr/>
        <p:txBody>
          <a:bodyPr/>
          <a:lstStyle/>
          <a:p>
            <a:r>
              <a:rPr lang="en-US" dirty="0"/>
              <a:t>And you became imitators of us and of the Lord</a:t>
            </a:r>
          </a:p>
        </p:txBody>
      </p:sp>
    </p:spTree>
    <p:extLst>
      <p:ext uri="{BB962C8B-B14F-4D97-AF65-F5344CB8AC3E}">
        <p14:creationId xmlns:p14="http://schemas.microsoft.com/office/powerpoint/2010/main" val="38439187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posing for a photo&#10;&#10;Description automatically generated">
            <a:extLst>
              <a:ext uri="{FF2B5EF4-FFF2-40B4-BE49-F238E27FC236}">
                <a16:creationId xmlns:a16="http://schemas.microsoft.com/office/drawing/2014/main" id="{5FEC701A-0785-4798-AFD1-FAC142F7C2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6200"/>
            <a:ext cx="9144000" cy="6464808"/>
          </a:xfrm>
          <a:prstGeom prst="rect">
            <a:avLst/>
          </a:prstGeom>
        </p:spPr>
      </p:pic>
      <p:sp>
        <p:nvSpPr>
          <p:cNvPr id="2" name="Text Placeholder 1"/>
          <p:cNvSpPr>
            <a:spLocks noGrp="1"/>
          </p:cNvSpPr>
          <p:nvPr>
            <p:ph type="body" sz="quarter" idx="10"/>
          </p:nvPr>
        </p:nvSpPr>
        <p:spPr/>
        <p:txBody>
          <a:bodyPr/>
          <a:lstStyle/>
          <a:p>
            <a:r>
              <a:rPr lang="en-US" dirty="0"/>
              <a:t>Mosaic of actors backstage, from the House of the Tragic Poet at Pompeii, 1st century AD</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And you became imitators of us and of the Lord</a:t>
            </a:r>
          </a:p>
        </p:txBody>
      </p:sp>
    </p:spTree>
    <p:extLst>
      <p:ext uri="{BB962C8B-B14F-4D97-AF65-F5344CB8AC3E}">
        <p14:creationId xmlns:p14="http://schemas.microsoft.com/office/powerpoint/2010/main" val="40309005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itting, table, face, old&#10;&#10;Description automatically generated">
            <a:extLst>
              <a:ext uri="{FF2B5EF4-FFF2-40B4-BE49-F238E27FC236}">
                <a16:creationId xmlns:a16="http://schemas.microsoft.com/office/drawing/2014/main" id="{0273639A-77A1-4BEB-9CC1-ED9281852AA9}"/>
              </a:ext>
            </a:extLst>
          </p:cNvPr>
          <p:cNvPicPr>
            <a:picLocks noChangeAspect="1"/>
          </p:cNvPicPr>
          <p:nvPr/>
        </p:nvPicPr>
        <p:blipFill rotWithShape="1">
          <a:blip r:embed="rId3">
            <a:extLst>
              <a:ext uri="{28A0092B-C50C-407E-A947-70E740481C1C}">
                <a14:useLocalDpi xmlns:a14="http://schemas.microsoft.com/office/drawing/2010/main" val="0"/>
              </a:ext>
            </a:extLst>
          </a:blip>
          <a:srcRect l="1711" r="1711"/>
          <a:stretch/>
        </p:blipFill>
        <p:spPr>
          <a:xfrm>
            <a:off x="0" y="853702"/>
            <a:ext cx="9144000" cy="5150596"/>
          </a:xfrm>
          <a:prstGeom prst="rect">
            <a:avLst/>
          </a:prstGeom>
        </p:spPr>
      </p:pic>
      <p:sp>
        <p:nvSpPr>
          <p:cNvPr id="3" name="Text Placeholder 2"/>
          <p:cNvSpPr>
            <a:spLocks noGrp="1"/>
          </p:cNvSpPr>
          <p:nvPr>
            <p:ph type="body" sz="quarter" idx="10"/>
          </p:nvPr>
        </p:nvSpPr>
        <p:spPr/>
        <p:txBody>
          <a:bodyPr/>
          <a:lstStyle/>
          <a:p>
            <a:r>
              <a:rPr lang="en-US" dirty="0"/>
              <a:t>Terracotta mold and mask of a tragic heroine, 2nd century BC</a:t>
            </a:r>
          </a:p>
        </p:txBody>
      </p:sp>
      <p:sp>
        <p:nvSpPr>
          <p:cNvPr id="4" name="Text Placeholder 3"/>
          <p:cNvSpPr>
            <a:spLocks noGrp="1"/>
          </p:cNvSpPr>
          <p:nvPr>
            <p:ph type="body" sz="quarter" idx="12"/>
          </p:nvPr>
        </p:nvSpPr>
        <p:spPr/>
        <p:txBody>
          <a:bodyPr/>
          <a:lstStyle/>
          <a:p>
            <a:r>
              <a:rPr lang="en-US" dirty="0"/>
              <a:t>1:6</a:t>
            </a:r>
          </a:p>
        </p:txBody>
      </p:sp>
      <p:sp>
        <p:nvSpPr>
          <p:cNvPr id="2" name="Title 1"/>
          <p:cNvSpPr>
            <a:spLocks noGrp="1"/>
          </p:cNvSpPr>
          <p:nvPr>
            <p:ph type="title"/>
          </p:nvPr>
        </p:nvSpPr>
        <p:spPr/>
        <p:txBody>
          <a:bodyPr/>
          <a:lstStyle/>
          <a:p>
            <a:r>
              <a:rPr lang="en-US" dirty="0"/>
              <a:t>And you became imitators of us and of the Lord</a:t>
            </a:r>
          </a:p>
        </p:txBody>
      </p:sp>
    </p:spTree>
    <p:extLst>
      <p:ext uri="{BB962C8B-B14F-4D97-AF65-F5344CB8AC3E}">
        <p14:creationId xmlns:p14="http://schemas.microsoft.com/office/powerpoint/2010/main" val="42155092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4625"/>
          <a:stretch/>
        </p:blipFill>
        <p:spPr bwMode="auto">
          <a:xfrm>
            <a:off x="2848750" y="0"/>
            <a:ext cx="3446500" cy="651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sz="quarter" idx="10"/>
          </p:nvPr>
        </p:nvSpPr>
        <p:spPr/>
        <p:txBody>
          <a:bodyPr/>
          <a:lstStyle/>
          <a:p>
            <a:r>
              <a:rPr lang="en-US" dirty="0" err="1"/>
              <a:t>Libellus</a:t>
            </a:r>
            <a:r>
              <a:rPr lang="en-US" dirty="0"/>
              <a:t> signed by witnesses, AD 250</a:t>
            </a:r>
          </a:p>
        </p:txBody>
      </p:sp>
      <p:sp>
        <p:nvSpPr>
          <p:cNvPr id="4" name="Text Placeholder 3"/>
          <p:cNvSpPr>
            <a:spLocks noGrp="1"/>
          </p:cNvSpPr>
          <p:nvPr>
            <p:ph type="body" sz="quarter" idx="12"/>
          </p:nvPr>
        </p:nvSpPr>
        <p:spPr/>
        <p:txBody>
          <a:bodyPr/>
          <a:lstStyle/>
          <a:p>
            <a:r>
              <a:rPr lang="en-US" dirty="0"/>
              <a:t>1:6</a:t>
            </a:r>
          </a:p>
        </p:txBody>
      </p:sp>
      <p:sp>
        <p:nvSpPr>
          <p:cNvPr id="2" name="Title 1"/>
          <p:cNvSpPr>
            <a:spLocks noGrp="1"/>
          </p:cNvSpPr>
          <p:nvPr>
            <p:ph type="title"/>
          </p:nvPr>
        </p:nvSpPr>
        <p:spPr/>
        <p:txBody>
          <a:bodyPr/>
          <a:lstStyle/>
          <a:p>
            <a:r>
              <a:rPr lang="en-US" dirty="0"/>
              <a:t>And you became imitators of us and of the Lord, having received the word in much affliction</a:t>
            </a:r>
          </a:p>
        </p:txBody>
      </p:sp>
    </p:spTree>
    <p:extLst>
      <p:ext uri="{BB962C8B-B14F-4D97-AF65-F5344CB8AC3E}">
        <p14:creationId xmlns:p14="http://schemas.microsoft.com/office/powerpoint/2010/main" val="6429088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map&#10;&#10;Description automatically generated">
            <a:extLst>
              <a:ext uri="{FF2B5EF4-FFF2-40B4-BE49-F238E27FC236}">
                <a16:creationId xmlns:a16="http://schemas.microsoft.com/office/drawing/2014/main" id="{1331B11C-F429-4FEF-A902-8E534384F0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0"/>
            <a:ext cx="9144000" cy="6400800"/>
          </a:xfrm>
          <a:prstGeom prst="rect">
            <a:avLst/>
          </a:prstGeom>
        </p:spPr>
      </p:pic>
      <p:sp>
        <p:nvSpPr>
          <p:cNvPr id="3" name="Text Placeholder 2"/>
          <p:cNvSpPr>
            <a:spLocks noGrp="1"/>
          </p:cNvSpPr>
          <p:nvPr>
            <p:ph type="body" sz="quarter" idx="10"/>
          </p:nvPr>
        </p:nvSpPr>
        <p:spPr/>
        <p:txBody>
          <a:bodyPr/>
          <a:lstStyle/>
          <a:p>
            <a:r>
              <a:rPr lang="en-US" dirty="0"/>
              <a:t>Map of the regions of Macedonia and Achaia</a:t>
            </a:r>
          </a:p>
        </p:txBody>
      </p:sp>
      <p:sp>
        <p:nvSpPr>
          <p:cNvPr id="4" name="Text Placeholder 3"/>
          <p:cNvSpPr>
            <a:spLocks noGrp="1"/>
          </p:cNvSpPr>
          <p:nvPr>
            <p:ph type="body" sz="quarter" idx="12"/>
          </p:nvPr>
        </p:nvSpPr>
        <p:spPr/>
        <p:txBody>
          <a:bodyPr/>
          <a:lstStyle/>
          <a:p>
            <a:r>
              <a:rPr lang="en-US" dirty="0"/>
              <a:t>1:7</a:t>
            </a:r>
          </a:p>
        </p:txBody>
      </p:sp>
      <p:sp>
        <p:nvSpPr>
          <p:cNvPr id="2" name="Title 1"/>
          <p:cNvSpPr>
            <a:spLocks noGrp="1"/>
          </p:cNvSpPr>
          <p:nvPr>
            <p:ph type="title"/>
          </p:nvPr>
        </p:nvSpPr>
        <p:spPr/>
        <p:txBody>
          <a:bodyPr/>
          <a:lstStyle/>
          <a:p>
            <a:r>
              <a:rPr lang="en-US" dirty="0"/>
              <a:t>You became an example to all the believers in Macedonia and Achaia</a:t>
            </a:r>
          </a:p>
        </p:txBody>
      </p:sp>
    </p:spTree>
    <p:extLst>
      <p:ext uri="{BB962C8B-B14F-4D97-AF65-F5344CB8AC3E}">
        <p14:creationId xmlns:p14="http://schemas.microsoft.com/office/powerpoint/2010/main" val="365442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Cross inscribed on a stone in Philippi, near Basilica A</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You became an example to all the believers in Macedonia and Achaia</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6158228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86275F5-6E40-47F1-81BF-B0279312E9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Area of Corinth (from the north)</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You became an example to all the believers in Macedonia and Achaia</a:t>
            </a:r>
          </a:p>
        </p:txBody>
      </p:sp>
    </p:spTree>
    <p:extLst>
      <p:ext uri="{BB962C8B-B14F-4D97-AF65-F5344CB8AC3E}">
        <p14:creationId xmlns:p14="http://schemas.microsoft.com/office/powerpoint/2010/main" val="3848891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Agora and judgement seat (bema) at Corinth, 1st century AD</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pic>
        <p:nvPicPr>
          <p:cNvPr id="5122" name="Picture 2" descr="C:\Users\Kris\Documents\Bolen\04 0Adds 2012\Clutterham\11 Greece\Corinth\Corinth bema, jc0111152350.jpg"/>
          <p:cNvPicPr>
            <a:picLocks noChangeAspect="1" noChangeArrowheads="1"/>
          </p:cNvPicPr>
          <p:nvPr/>
        </p:nvPicPr>
        <p:blipFill rotWithShape="1">
          <a:blip r:embed="rId3">
            <a:extLst>
              <a:ext uri="{28A0092B-C50C-407E-A947-70E740481C1C}">
                <a14:useLocalDpi xmlns:a14="http://schemas.microsoft.com/office/drawing/2010/main" val="0"/>
              </a:ext>
            </a:extLst>
          </a:blip>
          <a:srcRect l="890"/>
          <a:stretch/>
        </p:blipFill>
        <p:spPr bwMode="auto">
          <a:xfrm>
            <a:off x="0" y="365760"/>
            <a:ext cx="9144000" cy="6153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5206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Cross inscribed at an early Christian basilica in Delphi</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You became an example to all the believers in Macedonia and Achaia</a:t>
            </a:r>
          </a:p>
        </p:txBody>
      </p:sp>
    </p:spTree>
    <p:extLst>
      <p:ext uri="{BB962C8B-B14F-4D97-AF65-F5344CB8AC3E}">
        <p14:creationId xmlns:p14="http://schemas.microsoft.com/office/powerpoint/2010/main" val="18175790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Thessalonica (from the north)</a:t>
            </a:r>
          </a:p>
        </p:txBody>
      </p:sp>
      <p:sp>
        <p:nvSpPr>
          <p:cNvPr id="3" name="Text Placeholder 2"/>
          <p:cNvSpPr>
            <a:spLocks noGrp="1"/>
          </p:cNvSpPr>
          <p:nvPr>
            <p:ph type="body" sz="quarter" idx="12"/>
          </p:nvPr>
        </p:nvSpPr>
        <p:spPr/>
        <p:txBody>
          <a:bodyPr/>
          <a:lstStyle/>
          <a:p>
            <a:r>
              <a:rPr lang="en-US" dirty="0"/>
              <a:t>1:8</a:t>
            </a:r>
          </a:p>
        </p:txBody>
      </p:sp>
      <p:sp>
        <p:nvSpPr>
          <p:cNvPr id="4" name="Title 3"/>
          <p:cNvSpPr>
            <a:spLocks noGrp="1"/>
          </p:cNvSpPr>
          <p:nvPr>
            <p:ph type="title"/>
          </p:nvPr>
        </p:nvSpPr>
        <p:spPr/>
        <p:txBody>
          <a:bodyPr/>
          <a:lstStyle/>
          <a:p>
            <a:r>
              <a:rPr lang="en-US" dirty="0"/>
              <a:t>In every place your faith toward God has gone forth</a:t>
            </a:r>
          </a:p>
        </p:txBody>
      </p:sp>
    </p:spTree>
    <p:extLst>
      <p:ext uri="{BB962C8B-B14F-4D97-AF65-F5344CB8AC3E}">
        <p14:creationId xmlns:p14="http://schemas.microsoft.com/office/powerpoint/2010/main" val="16789481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map&#10;&#10;Description automatically generated">
            <a:extLst>
              <a:ext uri="{FF2B5EF4-FFF2-40B4-BE49-F238E27FC236}">
                <a16:creationId xmlns:a16="http://schemas.microsoft.com/office/drawing/2014/main" id="{B927E069-1F70-4D05-A366-9A1CFECFBE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Map of Macedonia and Achaia, including the cities of Thessalonica and Corinth</a:t>
            </a:r>
          </a:p>
        </p:txBody>
      </p:sp>
      <p:sp>
        <p:nvSpPr>
          <p:cNvPr id="3" name="Text Placeholder 2"/>
          <p:cNvSpPr>
            <a:spLocks noGrp="1"/>
          </p:cNvSpPr>
          <p:nvPr>
            <p:ph type="body" sz="quarter" idx="12"/>
          </p:nvPr>
        </p:nvSpPr>
        <p:spPr/>
        <p:txBody>
          <a:bodyPr/>
          <a:lstStyle/>
          <a:p>
            <a:r>
              <a:rPr lang="en-US" dirty="0"/>
              <a:t>1:8</a:t>
            </a:r>
          </a:p>
        </p:txBody>
      </p:sp>
      <p:sp>
        <p:nvSpPr>
          <p:cNvPr id="4" name="Title 3"/>
          <p:cNvSpPr>
            <a:spLocks noGrp="1"/>
          </p:cNvSpPr>
          <p:nvPr>
            <p:ph type="title"/>
          </p:nvPr>
        </p:nvSpPr>
        <p:spPr/>
        <p:txBody>
          <a:bodyPr/>
          <a:lstStyle/>
          <a:p>
            <a:r>
              <a:rPr lang="en-US" dirty="0"/>
              <a:t>In every place your faith toward God has gone forth</a:t>
            </a:r>
          </a:p>
        </p:txBody>
      </p:sp>
    </p:spTree>
    <p:extLst>
      <p:ext uri="{BB962C8B-B14F-4D97-AF65-F5344CB8AC3E}">
        <p14:creationId xmlns:p14="http://schemas.microsoft.com/office/powerpoint/2010/main" val="39062907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tree with a mountain in the background&#10;&#10;Description automatically generated">
            <a:extLst>
              <a:ext uri="{FF2B5EF4-FFF2-40B4-BE49-F238E27FC236}">
                <a16:creationId xmlns:a16="http://schemas.microsoft.com/office/drawing/2014/main" id="{3A29F0BB-82F9-B049-A7BC-C7D6857B12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Via Egnatia, from Neapolis</a:t>
            </a:r>
          </a:p>
        </p:txBody>
      </p:sp>
      <p:sp>
        <p:nvSpPr>
          <p:cNvPr id="3" name="Text Placeholder 2"/>
          <p:cNvSpPr>
            <a:spLocks noGrp="1"/>
          </p:cNvSpPr>
          <p:nvPr>
            <p:ph type="body" sz="quarter" idx="12"/>
          </p:nvPr>
        </p:nvSpPr>
        <p:spPr/>
        <p:txBody>
          <a:bodyPr/>
          <a:lstStyle/>
          <a:p>
            <a:r>
              <a:rPr lang="en-US" dirty="0"/>
              <a:t>1:8</a:t>
            </a:r>
          </a:p>
        </p:txBody>
      </p:sp>
      <p:sp>
        <p:nvSpPr>
          <p:cNvPr id="4" name="Title 3"/>
          <p:cNvSpPr>
            <a:spLocks noGrp="1"/>
          </p:cNvSpPr>
          <p:nvPr>
            <p:ph type="title"/>
          </p:nvPr>
        </p:nvSpPr>
        <p:spPr/>
        <p:txBody>
          <a:bodyPr/>
          <a:lstStyle/>
          <a:p>
            <a:r>
              <a:rPr lang="en-US" dirty="0"/>
              <a:t>In every place your faith toward God has gone forth</a:t>
            </a:r>
          </a:p>
        </p:txBody>
      </p:sp>
    </p:spTree>
    <p:extLst>
      <p:ext uri="{BB962C8B-B14F-4D97-AF65-F5344CB8AC3E}">
        <p14:creationId xmlns:p14="http://schemas.microsoft.com/office/powerpoint/2010/main" val="41301987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Via Egnatia near Neapolis</a:t>
            </a:r>
          </a:p>
        </p:txBody>
      </p:sp>
      <p:sp>
        <p:nvSpPr>
          <p:cNvPr id="3" name="Text Placeholder 2"/>
          <p:cNvSpPr>
            <a:spLocks noGrp="1"/>
          </p:cNvSpPr>
          <p:nvPr>
            <p:ph type="body" sz="quarter" idx="12"/>
          </p:nvPr>
        </p:nvSpPr>
        <p:spPr/>
        <p:txBody>
          <a:bodyPr/>
          <a:lstStyle/>
          <a:p>
            <a:r>
              <a:rPr lang="en-US" dirty="0"/>
              <a:t>1:8</a:t>
            </a:r>
          </a:p>
        </p:txBody>
      </p:sp>
      <p:sp>
        <p:nvSpPr>
          <p:cNvPr id="4" name="Title 3"/>
          <p:cNvSpPr>
            <a:spLocks noGrp="1"/>
          </p:cNvSpPr>
          <p:nvPr>
            <p:ph type="title"/>
          </p:nvPr>
        </p:nvSpPr>
        <p:spPr/>
        <p:txBody>
          <a:bodyPr/>
          <a:lstStyle/>
          <a:p>
            <a:r>
              <a:rPr lang="en-US" dirty="0"/>
              <a:t>In every place your faith toward God has gone forth</a:t>
            </a:r>
          </a:p>
        </p:txBody>
      </p:sp>
      <p:pic>
        <p:nvPicPr>
          <p:cNvPr id="7" name="Picture 6" descr="A path with trees on the side of a river&#10;&#10;Description automatically generated">
            <a:extLst>
              <a:ext uri="{FF2B5EF4-FFF2-40B4-BE49-F238E27FC236}">
                <a16:creationId xmlns:a16="http://schemas.microsoft.com/office/drawing/2014/main" id="{DC2AEAD5-CDF5-1F43-8E03-277EB5E0F5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14244394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Via </a:t>
            </a:r>
            <a:r>
              <a:rPr lang="en-US" dirty="0" err="1"/>
              <a:t>Egnatia</a:t>
            </a:r>
            <a:r>
              <a:rPr lang="en-US" dirty="0"/>
              <a:t>, with a view to Neapolis</a:t>
            </a:r>
          </a:p>
        </p:txBody>
      </p:sp>
      <p:sp>
        <p:nvSpPr>
          <p:cNvPr id="3" name="Text Placeholder 2"/>
          <p:cNvSpPr>
            <a:spLocks noGrp="1"/>
          </p:cNvSpPr>
          <p:nvPr>
            <p:ph type="body" sz="quarter" idx="12"/>
          </p:nvPr>
        </p:nvSpPr>
        <p:spPr/>
        <p:txBody>
          <a:bodyPr/>
          <a:lstStyle/>
          <a:p>
            <a:r>
              <a:rPr lang="en-US" dirty="0"/>
              <a:t>1:8</a:t>
            </a:r>
          </a:p>
        </p:txBody>
      </p:sp>
      <p:sp>
        <p:nvSpPr>
          <p:cNvPr id="4" name="Title 3"/>
          <p:cNvSpPr>
            <a:spLocks noGrp="1"/>
          </p:cNvSpPr>
          <p:nvPr>
            <p:ph type="title"/>
          </p:nvPr>
        </p:nvSpPr>
        <p:spPr/>
        <p:txBody>
          <a:bodyPr/>
          <a:lstStyle/>
          <a:p>
            <a:r>
              <a:rPr lang="en-US" dirty="0"/>
              <a:t>In every place your faith toward God has gone forth</a:t>
            </a:r>
          </a:p>
        </p:txBody>
      </p:sp>
      <p:pic>
        <p:nvPicPr>
          <p:cNvPr id="9" name="Picture 8" descr="A tree with a mountain in the background&#10;&#10;Description automatically generated">
            <a:extLst>
              <a:ext uri="{FF2B5EF4-FFF2-40B4-BE49-F238E27FC236}">
                <a16:creationId xmlns:a16="http://schemas.microsoft.com/office/drawing/2014/main" id="{41FE7E6B-3317-5541-8E40-144F1D3311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39406586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Via </a:t>
            </a:r>
            <a:r>
              <a:rPr lang="en-US" dirty="0" err="1"/>
              <a:t>Egnatia</a:t>
            </a:r>
            <a:r>
              <a:rPr lang="en-US" dirty="0"/>
              <a:t> next to the forum at Philippi (from the east)</a:t>
            </a:r>
          </a:p>
        </p:txBody>
      </p:sp>
      <p:sp>
        <p:nvSpPr>
          <p:cNvPr id="3" name="Text Placeholder 2"/>
          <p:cNvSpPr>
            <a:spLocks noGrp="1"/>
          </p:cNvSpPr>
          <p:nvPr>
            <p:ph type="body" sz="quarter" idx="12"/>
          </p:nvPr>
        </p:nvSpPr>
        <p:spPr/>
        <p:txBody>
          <a:bodyPr/>
          <a:lstStyle/>
          <a:p>
            <a:r>
              <a:rPr lang="en-US" dirty="0"/>
              <a:t>1:8</a:t>
            </a:r>
          </a:p>
        </p:txBody>
      </p:sp>
      <p:sp>
        <p:nvSpPr>
          <p:cNvPr id="4" name="Title 3"/>
          <p:cNvSpPr>
            <a:spLocks noGrp="1"/>
          </p:cNvSpPr>
          <p:nvPr>
            <p:ph type="title"/>
          </p:nvPr>
        </p:nvSpPr>
        <p:spPr/>
        <p:txBody>
          <a:bodyPr/>
          <a:lstStyle/>
          <a:p>
            <a:r>
              <a:rPr lang="en-US" dirty="0"/>
              <a:t>In every place your faith toward God has gone forth</a:t>
            </a:r>
          </a:p>
        </p:txBody>
      </p:sp>
      <p:pic>
        <p:nvPicPr>
          <p:cNvPr id="6" name="Picture 5" descr="A path leading to a brick wall&#10;&#10;Description automatically generated">
            <a:extLst>
              <a:ext uri="{FF2B5EF4-FFF2-40B4-BE49-F238E27FC236}">
                <a16:creationId xmlns:a16="http://schemas.microsoft.com/office/drawing/2014/main" id="{87275DB9-AA60-3247-910E-524BD5D33B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41939413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Via Egnatia south of Philippi (from above)</a:t>
            </a:r>
          </a:p>
        </p:txBody>
      </p:sp>
      <p:sp>
        <p:nvSpPr>
          <p:cNvPr id="3" name="Text Placeholder 2"/>
          <p:cNvSpPr>
            <a:spLocks noGrp="1"/>
          </p:cNvSpPr>
          <p:nvPr>
            <p:ph type="body" sz="quarter" idx="12"/>
          </p:nvPr>
        </p:nvSpPr>
        <p:spPr/>
        <p:txBody>
          <a:bodyPr/>
          <a:lstStyle/>
          <a:p>
            <a:r>
              <a:rPr lang="en-US" dirty="0"/>
              <a:t>1:9</a:t>
            </a:r>
          </a:p>
        </p:txBody>
      </p:sp>
      <p:sp>
        <p:nvSpPr>
          <p:cNvPr id="4" name="Title 3"/>
          <p:cNvSpPr>
            <a:spLocks noGrp="1"/>
          </p:cNvSpPr>
          <p:nvPr>
            <p:ph type="title"/>
          </p:nvPr>
        </p:nvSpPr>
        <p:spPr/>
        <p:txBody>
          <a:bodyPr/>
          <a:lstStyle/>
          <a:p>
            <a:r>
              <a:rPr lang="en-US" dirty="0"/>
              <a:t>What manner of acceptance we had with you</a:t>
            </a:r>
          </a:p>
        </p:txBody>
      </p:sp>
      <p:pic>
        <p:nvPicPr>
          <p:cNvPr id="8" name="Picture 7" descr="A dirt path in a forest&#10;&#10;Description automatically generated">
            <a:extLst>
              <a:ext uri="{FF2B5EF4-FFF2-40B4-BE49-F238E27FC236}">
                <a16:creationId xmlns:a16="http://schemas.microsoft.com/office/drawing/2014/main" id="{EBF0B1FA-782A-6C4F-AC5C-D387BA4F55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40376655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2561" y="0"/>
            <a:ext cx="4738878" cy="6858000"/>
          </a:xfrm>
          <a:prstGeom prst="rect">
            <a:avLst/>
          </a:prstGeom>
        </p:spPr>
      </p:pic>
      <p:sp>
        <p:nvSpPr>
          <p:cNvPr id="2" name="Text Placeholder 1"/>
          <p:cNvSpPr>
            <a:spLocks noGrp="1"/>
          </p:cNvSpPr>
          <p:nvPr>
            <p:ph type="body" sz="quarter" idx="10"/>
          </p:nvPr>
        </p:nvSpPr>
        <p:spPr/>
        <p:txBody>
          <a:bodyPr/>
          <a:lstStyle/>
          <a:p>
            <a:r>
              <a:rPr lang="en-US" dirty="0"/>
              <a:t>Statue of an enthroned Zeus, 2nd century AD</a:t>
            </a:r>
          </a:p>
        </p:txBody>
      </p:sp>
      <p:sp>
        <p:nvSpPr>
          <p:cNvPr id="3" name="Text Placeholder 2"/>
          <p:cNvSpPr>
            <a:spLocks noGrp="1"/>
          </p:cNvSpPr>
          <p:nvPr>
            <p:ph type="body" sz="quarter" idx="12"/>
          </p:nvPr>
        </p:nvSpPr>
        <p:spPr/>
        <p:txBody>
          <a:bodyPr/>
          <a:lstStyle/>
          <a:p>
            <a:r>
              <a:rPr lang="en-US" dirty="0"/>
              <a:t>1:9</a:t>
            </a:r>
          </a:p>
        </p:txBody>
      </p:sp>
      <p:sp>
        <p:nvSpPr>
          <p:cNvPr id="4" name="Title 3"/>
          <p:cNvSpPr>
            <a:spLocks noGrp="1"/>
          </p:cNvSpPr>
          <p:nvPr>
            <p:ph type="title"/>
          </p:nvPr>
        </p:nvSpPr>
        <p:spPr/>
        <p:txBody>
          <a:bodyPr/>
          <a:lstStyle/>
          <a:p>
            <a:r>
              <a:rPr lang="en-US" dirty="0"/>
              <a:t>You turned to God from idols</a:t>
            </a:r>
          </a:p>
        </p:txBody>
      </p:sp>
    </p:spTree>
    <p:extLst>
      <p:ext uri="{BB962C8B-B14F-4D97-AF65-F5344CB8AC3E}">
        <p14:creationId xmlns:p14="http://schemas.microsoft.com/office/powerpoint/2010/main" val="30996722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4 0Adds 2012\19 Museum\Rome Museums\Naples Museum\Farnese Collection\Artemis of Ephesus, 2nd c AD, tb051517116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2725"/>
            <a:ext cx="9144000" cy="63182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Artemis of Ephesus, 2nd century AD</a:t>
            </a:r>
          </a:p>
        </p:txBody>
      </p:sp>
      <p:sp>
        <p:nvSpPr>
          <p:cNvPr id="3" name="Text Placeholder 2"/>
          <p:cNvSpPr>
            <a:spLocks noGrp="1"/>
          </p:cNvSpPr>
          <p:nvPr>
            <p:ph type="body" sz="quarter" idx="12"/>
          </p:nvPr>
        </p:nvSpPr>
        <p:spPr/>
        <p:txBody>
          <a:bodyPr/>
          <a:lstStyle/>
          <a:p>
            <a:r>
              <a:rPr lang="en-US" dirty="0"/>
              <a:t>1:9</a:t>
            </a:r>
          </a:p>
        </p:txBody>
      </p:sp>
      <p:sp>
        <p:nvSpPr>
          <p:cNvPr id="4" name="Title 3"/>
          <p:cNvSpPr>
            <a:spLocks noGrp="1"/>
          </p:cNvSpPr>
          <p:nvPr>
            <p:ph type="title"/>
          </p:nvPr>
        </p:nvSpPr>
        <p:spPr/>
        <p:txBody>
          <a:bodyPr/>
          <a:lstStyle/>
          <a:p>
            <a:r>
              <a:rPr lang="en-US" dirty="0"/>
              <a:t>You turned to God from idols</a:t>
            </a:r>
          </a:p>
        </p:txBody>
      </p:sp>
    </p:spTree>
    <p:extLst>
      <p:ext uri="{BB962C8B-B14F-4D97-AF65-F5344CB8AC3E}">
        <p14:creationId xmlns:p14="http://schemas.microsoft.com/office/powerpoint/2010/main" val="2708649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Inscription of Erastus at Corinth, 1st century AD</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pic>
        <p:nvPicPr>
          <p:cNvPr id="6146" name="Picture 2" descr="C:\Users\Kris\Documents\Bolen\04 0Adds 2012\11 Greece\Corinth\Corinth Erastus inscription, mjb011017560.jpg"/>
          <p:cNvPicPr>
            <a:picLocks noChangeAspect="1" noChangeArrowheads="1"/>
          </p:cNvPicPr>
          <p:nvPr/>
        </p:nvPicPr>
        <p:blipFill rotWithShape="1">
          <a:blip r:embed="rId3">
            <a:extLst>
              <a:ext uri="{28A0092B-C50C-407E-A947-70E740481C1C}">
                <a14:useLocalDpi xmlns:a14="http://schemas.microsoft.com/office/drawing/2010/main" val="0"/>
              </a:ext>
            </a:extLst>
          </a:blip>
          <a:srcRect l="1637"/>
          <a:stretch/>
        </p:blipFill>
        <p:spPr bwMode="auto">
          <a:xfrm>
            <a:off x="0" y="365760"/>
            <a:ext cx="9144000" cy="6153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65427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2222"/>
          <a:stretch/>
        </p:blipFill>
        <p:spPr>
          <a:xfrm>
            <a:off x="1051466" y="152400"/>
            <a:ext cx="7041068" cy="6705600"/>
          </a:xfrm>
          <a:prstGeom prst="rect">
            <a:avLst/>
          </a:prstGeom>
        </p:spPr>
      </p:pic>
      <p:sp>
        <p:nvSpPr>
          <p:cNvPr id="2" name="Text Placeholder 1"/>
          <p:cNvSpPr>
            <a:spLocks noGrp="1"/>
          </p:cNvSpPr>
          <p:nvPr>
            <p:ph type="body" sz="quarter" idx="10"/>
          </p:nvPr>
        </p:nvSpPr>
        <p:spPr/>
        <p:txBody>
          <a:bodyPr/>
          <a:lstStyle/>
          <a:p>
            <a:r>
              <a:rPr lang="en-US" dirty="0"/>
              <a:t>Reconstructed entrance to the Temple of Venus from Thessalonica, 6th century BC</a:t>
            </a:r>
          </a:p>
        </p:txBody>
      </p:sp>
      <p:sp>
        <p:nvSpPr>
          <p:cNvPr id="3" name="Text Placeholder 2"/>
          <p:cNvSpPr>
            <a:spLocks noGrp="1"/>
          </p:cNvSpPr>
          <p:nvPr>
            <p:ph type="body" sz="quarter" idx="12"/>
          </p:nvPr>
        </p:nvSpPr>
        <p:spPr/>
        <p:txBody>
          <a:bodyPr/>
          <a:lstStyle/>
          <a:p>
            <a:r>
              <a:rPr lang="en-US" dirty="0"/>
              <a:t>1:9</a:t>
            </a:r>
          </a:p>
        </p:txBody>
      </p:sp>
      <p:sp>
        <p:nvSpPr>
          <p:cNvPr id="4" name="Title 3"/>
          <p:cNvSpPr>
            <a:spLocks noGrp="1"/>
          </p:cNvSpPr>
          <p:nvPr>
            <p:ph type="title"/>
          </p:nvPr>
        </p:nvSpPr>
        <p:spPr/>
        <p:txBody>
          <a:bodyPr/>
          <a:lstStyle/>
          <a:p>
            <a:r>
              <a:rPr lang="en-US" dirty="0"/>
              <a:t>You turned to God from idols</a:t>
            </a:r>
          </a:p>
        </p:txBody>
      </p:sp>
    </p:spTree>
    <p:extLst>
      <p:ext uri="{BB962C8B-B14F-4D97-AF65-F5344CB8AC3E}">
        <p14:creationId xmlns:p14="http://schemas.microsoft.com/office/powerpoint/2010/main" val="28346015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tone building&#10;&#10;Description automatically generated">
            <a:extLst>
              <a:ext uri="{FF2B5EF4-FFF2-40B4-BE49-F238E27FC236}">
                <a16:creationId xmlns:a16="http://schemas.microsoft.com/office/drawing/2014/main" id="{907C3800-947F-F740-87F0-F8B1D26C66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3550" y="0"/>
            <a:ext cx="5676900" cy="6858000"/>
          </a:xfrm>
          <a:prstGeom prst="rect">
            <a:avLst/>
          </a:prstGeom>
        </p:spPr>
      </p:pic>
      <p:sp>
        <p:nvSpPr>
          <p:cNvPr id="2" name="Text Placeholder 1"/>
          <p:cNvSpPr>
            <a:spLocks noGrp="1"/>
          </p:cNvSpPr>
          <p:nvPr>
            <p:ph type="body" sz="quarter" idx="10"/>
          </p:nvPr>
        </p:nvSpPr>
        <p:spPr/>
        <p:txBody>
          <a:bodyPr/>
          <a:lstStyle/>
          <a:p>
            <a:r>
              <a:rPr lang="en-US" dirty="0"/>
              <a:t>Statue of an enthroned Zeus with an eagle, defaced by Christians in the 5th century AD</a:t>
            </a:r>
          </a:p>
        </p:txBody>
      </p:sp>
      <p:sp>
        <p:nvSpPr>
          <p:cNvPr id="3" name="Text Placeholder 2"/>
          <p:cNvSpPr>
            <a:spLocks noGrp="1"/>
          </p:cNvSpPr>
          <p:nvPr>
            <p:ph type="body" sz="quarter" idx="12"/>
          </p:nvPr>
        </p:nvSpPr>
        <p:spPr/>
        <p:txBody>
          <a:bodyPr/>
          <a:lstStyle/>
          <a:p>
            <a:r>
              <a:rPr lang="en-US" dirty="0"/>
              <a:t>1:9</a:t>
            </a:r>
          </a:p>
        </p:txBody>
      </p:sp>
      <p:sp>
        <p:nvSpPr>
          <p:cNvPr id="4" name="Title 3"/>
          <p:cNvSpPr>
            <a:spLocks noGrp="1"/>
          </p:cNvSpPr>
          <p:nvPr>
            <p:ph type="title"/>
          </p:nvPr>
        </p:nvSpPr>
        <p:spPr/>
        <p:txBody>
          <a:bodyPr/>
          <a:lstStyle/>
          <a:p>
            <a:r>
              <a:rPr lang="en-US" dirty="0"/>
              <a:t>You turned to God from idols to serve a living and true God</a:t>
            </a:r>
          </a:p>
        </p:txBody>
      </p:sp>
    </p:spTree>
    <p:extLst>
      <p:ext uri="{BB962C8B-B14F-4D97-AF65-F5344CB8AC3E}">
        <p14:creationId xmlns:p14="http://schemas.microsoft.com/office/powerpoint/2010/main" val="17576762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ox, food, sitting, suit&#10;&#10;Description automatically generated">
            <a:extLst>
              <a:ext uri="{FF2B5EF4-FFF2-40B4-BE49-F238E27FC236}">
                <a16:creationId xmlns:a16="http://schemas.microsoft.com/office/drawing/2014/main" id="{FD4B0508-5FA2-9049-A461-0DF85A0324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475" y="0"/>
            <a:ext cx="4591050" cy="6858000"/>
          </a:xfrm>
          <a:prstGeom prst="rect">
            <a:avLst/>
          </a:prstGeom>
        </p:spPr>
      </p:pic>
      <p:sp>
        <p:nvSpPr>
          <p:cNvPr id="2" name="Text Placeholder 1"/>
          <p:cNvSpPr>
            <a:spLocks noGrp="1"/>
          </p:cNvSpPr>
          <p:nvPr>
            <p:ph type="body" sz="quarter" idx="10"/>
          </p:nvPr>
        </p:nvSpPr>
        <p:spPr/>
        <p:txBody>
          <a:bodyPr/>
          <a:lstStyle/>
          <a:p>
            <a:r>
              <a:rPr lang="en-US" dirty="0"/>
              <a:t>Altar to Aphrodite of </a:t>
            </a:r>
            <a:r>
              <a:rPr lang="en-US" dirty="0" err="1"/>
              <a:t>Aphrodisias</a:t>
            </a:r>
            <a:r>
              <a:rPr lang="en-US" dirty="0"/>
              <a:t>, defaced by Christians and inscribed with a cross</a:t>
            </a:r>
          </a:p>
        </p:txBody>
      </p:sp>
      <p:sp>
        <p:nvSpPr>
          <p:cNvPr id="3" name="Text Placeholder 2"/>
          <p:cNvSpPr>
            <a:spLocks noGrp="1"/>
          </p:cNvSpPr>
          <p:nvPr>
            <p:ph type="body" sz="quarter" idx="12"/>
          </p:nvPr>
        </p:nvSpPr>
        <p:spPr/>
        <p:txBody>
          <a:bodyPr/>
          <a:lstStyle/>
          <a:p>
            <a:r>
              <a:rPr lang="en-US" dirty="0"/>
              <a:t>1:9</a:t>
            </a:r>
          </a:p>
        </p:txBody>
      </p:sp>
      <p:sp>
        <p:nvSpPr>
          <p:cNvPr id="4" name="Title 3"/>
          <p:cNvSpPr>
            <a:spLocks noGrp="1"/>
          </p:cNvSpPr>
          <p:nvPr>
            <p:ph type="title"/>
          </p:nvPr>
        </p:nvSpPr>
        <p:spPr/>
        <p:txBody>
          <a:bodyPr/>
          <a:lstStyle/>
          <a:p>
            <a:r>
              <a:rPr lang="en-US" dirty="0"/>
              <a:t>You turned to God from idols to serve a living and true God</a:t>
            </a:r>
          </a:p>
        </p:txBody>
      </p:sp>
      <p:sp>
        <p:nvSpPr>
          <p:cNvPr id="9" name="Oval 8">
            <a:extLst>
              <a:ext uri="{FF2B5EF4-FFF2-40B4-BE49-F238E27FC236}">
                <a16:creationId xmlns:a16="http://schemas.microsoft.com/office/drawing/2014/main" id="{A234A3B9-1B75-CD4A-A49D-B66FF25CFE69}"/>
              </a:ext>
            </a:extLst>
          </p:cNvPr>
          <p:cNvSpPr/>
          <p:nvPr/>
        </p:nvSpPr>
        <p:spPr>
          <a:xfrm>
            <a:off x="3048000" y="4038600"/>
            <a:ext cx="457200" cy="609600"/>
          </a:xfrm>
          <a:prstGeom prst="ellipse">
            <a:avLst/>
          </a:prstGeom>
          <a:noFill/>
          <a:ln w="19050">
            <a:solidFill>
              <a:srgbClr val="FEFF00"/>
            </a:solidFill>
          </a:ln>
          <a:effectLst>
            <a:glow rad="50800">
              <a:schemeClr val="bg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098327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Edicule and dome in the Church of the Holy Sepulcher, the traditional place of Jesus’s burial</a:t>
            </a:r>
          </a:p>
        </p:txBody>
      </p:sp>
      <p:sp>
        <p:nvSpPr>
          <p:cNvPr id="3" name="Text Placeholder 2"/>
          <p:cNvSpPr>
            <a:spLocks noGrp="1"/>
          </p:cNvSpPr>
          <p:nvPr>
            <p:ph type="body" sz="quarter" idx="12"/>
          </p:nvPr>
        </p:nvSpPr>
        <p:spPr/>
        <p:txBody>
          <a:bodyPr/>
          <a:lstStyle/>
          <a:p>
            <a:r>
              <a:rPr lang="en-US" dirty="0"/>
              <a:t>1:10</a:t>
            </a:r>
          </a:p>
        </p:txBody>
      </p:sp>
      <p:sp>
        <p:nvSpPr>
          <p:cNvPr id="4" name="Title 3"/>
          <p:cNvSpPr>
            <a:spLocks noGrp="1"/>
          </p:cNvSpPr>
          <p:nvPr>
            <p:ph type="title"/>
          </p:nvPr>
        </p:nvSpPr>
        <p:spPr/>
        <p:txBody>
          <a:bodyPr/>
          <a:lstStyle/>
          <a:p>
            <a:r>
              <a:rPr lang="en-US" dirty="0"/>
              <a:t>To wait for His Son from heaven, whom He raised from the dead</a:t>
            </a:r>
          </a:p>
        </p:txBody>
      </p:sp>
      <p:pic>
        <p:nvPicPr>
          <p:cNvPr id="6" name="Picture 5">
            <a:extLst>
              <a:ext uri="{FF2B5EF4-FFF2-40B4-BE49-F238E27FC236}">
                <a16:creationId xmlns:a16="http://schemas.microsoft.com/office/drawing/2014/main" id="{DCE316B3-A18E-D343-96C0-A738BD0E0D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6164565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Burial bench venerated at the traditional tomb of Christ in the Church of the Holy Sepulcher</a:t>
            </a:r>
          </a:p>
        </p:txBody>
      </p:sp>
      <p:sp>
        <p:nvSpPr>
          <p:cNvPr id="3" name="Text Placeholder 2"/>
          <p:cNvSpPr>
            <a:spLocks noGrp="1"/>
          </p:cNvSpPr>
          <p:nvPr>
            <p:ph type="body" sz="quarter" idx="12"/>
          </p:nvPr>
        </p:nvSpPr>
        <p:spPr/>
        <p:txBody>
          <a:bodyPr/>
          <a:lstStyle/>
          <a:p>
            <a:r>
              <a:rPr lang="en-US" dirty="0"/>
              <a:t>1:10</a:t>
            </a:r>
          </a:p>
        </p:txBody>
      </p:sp>
      <p:sp>
        <p:nvSpPr>
          <p:cNvPr id="4" name="Title 3"/>
          <p:cNvSpPr>
            <a:spLocks noGrp="1"/>
          </p:cNvSpPr>
          <p:nvPr>
            <p:ph type="title"/>
          </p:nvPr>
        </p:nvSpPr>
        <p:spPr/>
        <p:txBody>
          <a:bodyPr/>
          <a:lstStyle/>
          <a:p>
            <a:r>
              <a:rPr lang="en-US" dirty="0"/>
              <a:t>To wait for His Son from heaven, whom He raised from the dead</a:t>
            </a:r>
          </a:p>
        </p:txBody>
      </p:sp>
      <p:pic>
        <p:nvPicPr>
          <p:cNvPr id="27650" name="Picture 2" descr="C:\Users\Kris\Documents\Bolen\04 0Adds 2012\03 Jerusalem\Church of Holy Sepulcher\Church of Holy Sepulcher, edicule interior tomb of Christ, adr13062349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2113"/>
            <a:ext cx="9144000" cy="6072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91148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PLBL\03 Jerusalem\Mount of Olives\Dome of Ascension from southwest, tb012603205.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4238"/>
          <a:stretch/>
        </p:blipFill>
        <p:spPr bwMode="auto">
          <a:xfrm>
            <a:off x="0" y="118110"/>
            <a:ext cx="9144000" cy="65684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Chapel of the Ascension on the Mount of Olives (from the southwest)</a:t>
            </a:r>
          </a:p>
        </p:txBody>
      </p:sp>
      <p:sp>
        <p:nvSpPr>
          <p:cNvPr id="3" name="Text Placeholder 2"/>
          <p:cNvSpPr>
            <a:spLocks noGrp="1"/>
          </p:cNvSpPr>
          <p:nvPr>
            <p:ph type="body" sz="quarter" idx="12"/>
          </p:nvPr>
        </p:nvSpPr>
        <p:spPr/>
        <p:txBody>
          <a:bodyPr/>
          <a:lstStyle/>
          <a:p>
            <a:r>
              <a:rPr lang="en-US" dirty="0"/>
              <a:t>1:10</a:t>
            </a:r>
          </a:p>
        </p:txBody>
      </p:sp>
      <p:sp>
        <p:nvSpPr>
          <p:cNvPr id="4" name="Title 3"/>
          <p:cNvSpPr>
            <a:spLocks noGrp="1"/>
          </p:cNvSpPr>
          <p:nvPr>
            <p:ph type="title"/>
          </p:nvPr>
        </p:nvSpPr>
        <p:spPr/>
        <p:txBody>
          <a:bodyPr/>
          <a:lstStyle/>
          <a:p>
            <a:r>
              <a:rPr lang="en-US" dirty="0"/>
              <a:t>To wait for His Son from heaven, whom He raised from the dead</a:t>
            </a:r>
          </a:p>
        </p:txBody>
      </p:sp>
    </p:spTree>
    <p:extLst>
      <p:ext uri="{BB962C8B-B14F-4D97-AF65-F5344CB8AC3E}">
        <p14:creationId xmlns:p14="http://schemas.microsoft.com/office/powerpoint/2010/main" val="38789198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806745CF-EF17-4901-95C2-8DC584D3289C}"/>
              </a:ext>
            </a:extLst>
          </p:cNvPr>
          <p:cNvPicPr>
            <a:picLocks noChangeAspect="1"/>
          </p:cNvPicPr>
          <p:nvPr/>
        </p:nvPicPr>
        <p:blipFill rotWithShape="1">
          <a:blip r:embed="rId3">
            <a:extLst>
              <a:ext uri="{28A0092B-C50C-407E-A947-70E740481C1C}">
                <a14:useLocalDpi xmlns:a14="http://schemas.microsoft.com/office/drawing/2010/main" val="0"/>
              </a:ext>
            </a:extLst>
          </a:blip>
          <a:srcRect l="2089" r="2089"/>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i="1" dirty="0"/>
              <a:t>The Great Day of His Wrath</a:t>
            </a:r>
            <a:r>
              <a:rPr lang="en-US" dirty="0"/>
              <a:t>, by John Martin, circa 1853</a:t>
            </a:r>
            <a:endParaRPr lang="x-none" dirty="0"/>
          </a:p>
        </p:txBody>
      </p:sp>
      <p:sp>
        <p:nvSpPr>
          <p:cNvPr id="3" name="Text Placeholder 2"/>
          <p:cNvSpPr>
            <a:spLocks noGrp="1"/>
          </p:cNvSpPr>
          <p:nvPr>
            <p:ph type="body" sz="quarter" idx="12"/>
          </p:nvPr>
        </p:nvSpPr>
        <p:spPr/>
        <p:txBody>
          <a:bodyPr/>
          <a:lstStyle/>
          <a:p>
            <a:r>
              <a:rPr lang="en-US" dirty="0"/>
              <a:t>1:10</a:t>
            </a:r>
          </a:p>
        </p:txBody>
      </p:sp>
      <p:sp>
        <p:nvSpPr>
          <p:cNvPr id="4" name="Title 3"/>
          <p:cNvSpPr>
            <a:spLocks noGrp="1"/>
          </p:cNvSpPr>
          <p:nvPr>
            <p:ph type="title"/>
          </p:nvPr>
        </p:nvSpPr>
        <p:spPr/>
        <p:txBody>
          <a:bodyPr/>
          <a:lstStyle/>
          <a:p>
            <a:r>
              <a:rPr lang="en-US" dirty="0"/>
              <a:t>Jesus, who delivers us from the wrath to come</a:t>
            </a:r>
          </a:p>
        </p:txBody>
      </p:sp>
    </p:spTree>
    <p:extLst>
      <p:ext uri="{BB962C8B-B14F-4D97-AF65-F5344CB8AC3E}">
        <p14:creationId xmlns:p14="http://schemas.microsoft.com/office/powerpoint/2010/main" val="22692737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n old building&#10;&#10;Description automatically generated">
            <a:extLst>
              <a:ext uri="{FF2B5EF4-FFF2-40B4-BE49-F238E27FC236}">
                <a16:creationId xmlns:a16="http://schemas.microsoft.com/office/drawing/2014/main" id="{FC0BE975-8855-4CED-A1A0-AE0665B9A257}"/>
              </a:ext>
            </a:extLst>
          </p:cNvPr>
          <p:cNvPicPr>
            <a:picLocks noChangeAspect="1"/>
          </p:cNvPicPr>
          <p:nvPr/>
        </p:nvPicPr>
        <p:blipFill rotWithShape="1">
          <a:blip r:embed="rId3">
            <a:extLst>
              <a:ext uri="{28A0092B-C50C-407E-A947-70E740481C1C}">
                <a14:useLocalDpi xmlns:a14="http://schemas.microsoft.com/office/drawing/2010/main" val="0"/>
              </a:ext>
            </a:extLst>
          </a:blip>
          <a:srcRect b="2515"/>
          <a:stretch/>
        </p:blipFill>
        <p:spPr>
          <a:xfrm>
            <a:off x="0" y="152399"/>
            <a:ext cx="9144000" cy="6705601"/>
          </a:xfrm>
          <a:prstGeom prst="rect">
            <a:avLst/>
          </a:prstGeom>
        </p:spPr>
      </p:pic>
      <p:sp>
        <p:nvSpPr>
          <p:cNvPr id="2" name="Text Placeholder 1"/>
          <p:cNvSpPr>
            <a:spLocks noGrp="1"/>
          </p:cNvSpPr>
          <p:nvPr>
            <p:ph type="body" sz="quarter" idx="10"/>
          </p:nvPr>
        </p:nvSpPr>
        <p:spPr/>
        <p:txBody>
          <a:bodyPr/>
          <a:lstStyle/>
          <a:p>
            <a:r>
              <a:rPr lang="en-US" dirty="0"/>
              <a:t>Relief showing Paul, Peter, and Luke, from Santa Maria in Via </a:t>
            </a:r>
            <a:r>
              <a:rPr lang="en-US" dirty="0" err="1"/>
              <a:t>Lata</a:t>
            </a:r>
            <a:r>
              <a:rPr lang="en-US" dirty="0"/>
              <a:t>, Rome</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spTree>
    <p:extLst>
      <p:ext uri="{BB962C8B-B14F-4D97-AF65-F5344CB8AC3E}">
        <p14:creationId xmlns:p14="http://schemas.microsoft.com/office/powerpoint/2010/main" val="2514034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8F364DF-7C00-4D31-B1E9-E3A8F7FEAF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a:extLst>
              <a:ext uri="{FF2B5EF4-FFF2-40B4-BE49-F238E27FC236}">
                <a16:creationId xmlns:a16="http://schemas.microsoft.com/office/drawing/2014/main" id="{2DC50CE4-F71B-4B1B-A0A4-E958909D088B}"/>
              </a:ext>
            </a:extLst>
          </p:cNvPr>
          <p:cNvSpPr>
            <a:spLocks noGrp="1"/>
          </p:cNvSpPr>
          <p:nvPr>
            <p:ph type="body" sz="quarter" idx="10"/>
          </p:nvPr>
        </p:nvSpPr>
        <p:spPr/>
        <p:txBody>
          <a:bodyPr/>
          <a:lstStyle/>
          <a:p>
            <a:r>
              <a:rPr lang="en-US" dirty="0"/>
              <a:t>Painting of Paul from a cave at Ephesus, late 5th or early 6th centuries AD</a:t>
            </a:r>
          </a:p>
        </p:txBody>
      </p:sp>
      <p:sp>
        <p:nvSpPr>
          <p:cNvPr id="3" name="Text Placeholder 2">
            <a:extLst>
              <a:ext uri="{FF2B5EF4-FFF2-40B4-BE49-F238E27FC236}">
                <a16:creationId xmlns:a16="http://schemas.microsoft.com/office/drawing/2014/main" id="{3FECDDAF-2206-4997-B49D-43556D58180F}"/>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a16="http://schemas.microsoft.com/office/drawing/2014/main" id="{B17C2CCC-CC2B-44EC-B731-42BECB42C6B1}"/>
              </a:ext>
            </a:extLst>
          </p:cNvPr>
          <p:cNvSpPr>
            <a:spLocks noGrp="1"/>
          </p:cNvSpPr>
          <p:nvPr>
            <p:ph type="title"/>
          </p:nvPr>
        </p:nvSpPr>
        <p:spPr/>
        <p:txBody>
          <a:bodyPr/>
          <a:lstStyle/>
          <a:p>
            <a:r>
              <a:rPr lang="en-US" dirty="0"/>
              <a:t>Paul and Silvanus and Timothy</a:t>
            </a:r>
          </a:p>
        </p:txBody>
      </p:sp>
    </p:spTree>
    <p:extLst>
      <p:ext uri="{BB962C8B-B14F-4D97-AF65-F5344CB8AC3E}">
        <p14:creationId xmlns:p14="http://schemas.microsoft.com/office/powerpoint/2010/main" val="1082544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n old stone building&#10;&#10;Description automatically generated">
            <a:extLst>
              <a:ext uri="{FF2B5EF4-FFF2-40B4-BE49-F238E27FC236}">
                <a16:creationId xmlns:a16="http://schemas.microsoft.com/office/drawing/2014/main" id="{F074C768-93D3-1043-B9FE-52814C24FE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050"/>
            <a:ext cx="9144000" cy="6819900"/>
          </a:xfrm>
          <a:prstGeom prst="rect">
            <a:avLst/>
          </a:prstGeom>
        </p:spPr>
      </p:pic>
      <p:sp>
        <p:nvSpPr>
          <p:cNvPr id="2" name="Text Placeholder 1"/>
          <p:cNvSpPr>
            <a:spLocks noGrp="1"/>
          </p:cNvSpPr>
          <p:nvPr>
            <p:ph type="body" sz="quarter" idx="10"/>
          </p:nvPr>
        </p:nvSpPr>
        <p:spPr/>
        <p:txBody>
          <a:bodyPr/>
          <a:lstStyle/>
          <a:p>
            <a:r>
              <a:rPr lang="en-US" dirty="0"/>
              <a:t>Altar dedicated to Silvanus by Tiberius Claudius Onesimus, from Rome, 1st century AD</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spTree>
    <p:extLst>
      <p:ext uri="{BB962C8B-B14F-4D97-AF65-F5344CB8AC3E}">
        <p14:creationId xmlns:p14="http://schemas.microsoft.com/office/powerpoint/2010/main" val="37100275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rick, building, stone, rug&#10;&#10;Description automatically generated">
            <a:extLst>
              <a:ext uri="{FF2B5EF4-FFF2-40B4-BE49-F238E27FC236}">
                <a16:creationId xmlns:a16="http://schemas.microsoft.com/office/drawing/2014/main" id="{9F3856C8-7A83-41D7-9562-EFB5938421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64"/>
            <a:ext cx="9144000" cy="6748272"/>
          </a:xfrm>
          <a:prstGeom prst="rect">
            <a:avLst/>
          </a:prstGeom>
        </p:spPr>
      </p:pic>
      <p:sp>
        <p:nvSpPr>
          <p:cNvPr id="2" name="Text Placeholder 1"/>
          <p:cNvSpPr>
            <a:spLocks noGrp="1"/>
          </p:cNvSpPr>
          <p:nvPr>
            <p:ph type="body" sz="quarter" idx="10"/>
          </p:nvPr>
        </p:nvSpPr>
        <p:spPr/>
        <p:txBody>
          <a:bodyPr/>
          <a:lstStyle/>
          <a:p>
            <a:r>
              <a:rPr lang="en-US" dirty="0"/>
              <a:t>Letter written to a certain “Sylvanus,” 3rd–4th centuries AD</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Silvanus and Timothy</a:t>
            </a:r>
          </a:p>
        </p:txBody>
      </p:sp>
      <p:sp>
        <p:nvSpPr>
          <p:cNvPr id="3" name="Rounded Rectangle 2"/>
          <p:cNvSpPr/>
          <p:nvPr/>
        </p:nvSpPr>
        <p:spPr>
          <a:xfrm>
            <a:off x="3004457" y="1060450"/>
            <a:ext cx="2911151" cy="558800"/>
          </a:xfrm>
          <a:prstGeom prst="roundRect">
            <a:avLst/>
          </a:prstGeom>
          <a:noFill/>
          <a:ln w="19050" cap="rnd">
            <a:solidFill>
              <a:srgbClr val="FEFF00"/>
            </a:solidFill>
            <a:prstDash val="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1005273"/>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288</TotalTime>
  <Words>7617</Words>
  <Application>Microsoft Office PowerPoint</Application>
  <PresentationFormat>On-screen Show (4:3)</PresentationFormat>
  <Paragraphs>408</Paragraphs>
  <Slides>56</Slides>
  <Notes>56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56</vt:i4>
      </vt:variant>
    </vt:vector>
  </HeadingPairs>
  <TitlesOfParts>
    <vt:vector size="60" baseType="lpstr">
      <vt:lpstr>Arial</vt:lpstr>
      <vt:lpstr>Calibri</vt:lpstr>
      <vt:lpstr>Times New Roman</vt:lpstr>
      <vt:lpstr>PhotoCompanion</vt:lpstr>
      <vt:lpstr>1 Thessalonians 1</vt:lpstr>
      <vt:lpstr>Paul and Silvanus and Timothy</vt:lpstr>
      <vt:lpstr>Paul and Silvanus and Timothy</vt:lpstr>
      <vt:lpstr>Paul and Silvanus and Timothy</vt:lpstr>
      <vt:lpstr>Paul and Silvanus and Timothy</vt:lpstr>
      <vt:lpstr>Paul and Silvanus and Timothy</vt:lpstr>
      <vt:lpstr>Paul and Silvanus and Timothy</vt:lpstr>
      <vt:lpstr>Paul and Silvanus and Timothy</vt:lpstr>
      <vt:lpstr>Paul and Silvanus and Timothy</vt:lpstr>
      <vt:lpstr>Paul and Silvanus and Timothy</vt:lpstr>
      <vt:lpstr>Paul and Silvanus and Timothy</vt:lpstr>
      <vt:lpstr>To the church of the Thessalonians</vt:lpstr>
      <vt:lpstr>To the church of the Thessalonians</vt:lpstr>
      <vt:lpstr>To the church of the Thessalonians</vt:lpstr>
      <vt:lpstr>To the church of the Thessalonians</vt:lpstr>
      <vt:lpstr>To the church of the Thessalonians</vt:lpstr>
      <vt:lpstr>To the church of the Thessalonians</vt:lpstr>
      <vt:lpstr>Grace to you and peace</vt:lpstr>
      <vt:lpstr>Grace to you and peace</vt:lpstr>
      <vt:lpstr>Grace to you and peace</vt:lpstr>
      <vt:lpstr>We give thanks to God always for you all, making mention of you in our prayers</vt:lpstr>
      <vt:lpstr>We give thanks to God always for you all, making mention of you in our prayers</vt:lpstr>
      <vt:lpstr>We give thanks to God always for you all, making mention of you in our prayers</vt:lpstr>
      <vt:lpstr>We give thanks to God always for you all, making mention of you in our prayers</vt:lpstr>
      <vt:lpstr>We give thanks to God always for you all, making mention of you in our prayers</vt:lpstr>
      <vt:lpstr>We give thanks to God always for you all, making mention of you in our prayers</vt:lpstr>
      <vt:lpstr>Remembering without ceasing your work of faith and labor of love and patience of hope</vt:lpstr>
      <vt:lpstr>Remembering without ceasing your work of faith and labor of love and patience of hope</vt:lpstr>
      <vt:lpstr>Remembering without ceasing your work of faith and labor of love and patience of hope</vt:lpstr>
      <vt:lpstr>Knowing, brothers beloved by God, His choice of you</vt:lpstr>
      <vt:lpstr>For our gospel did not come to you only in word</vt:lpstr>
      <vt:lpstr>For our gospel did not come to you only in word, but in power and in the Holy Spirit </vt:lpstr>
      <vt:lpstr>And you became imitators of us and of the Lord</vt:lpstr>
      <vt:lpstr>And you became imitators of us and of the Lord</vt:lpstr>
      <vt:lpstr>And you became imitators of us and of the Lord</vt:lpstr>
      <vt:lpstr>And you became imitators of us and of the Lord, having received the word in much affliction</vt:lpstr>
      <vt:lpstr>You became an example to all the believers in Macedonia and Achaia</vt:lpstr>
      <vt:lpstr>You became an example to all the believers in Macedonia and Achaia</vt:lpstr>
      <vt:lpstr>You became an example to all the believers in Macedonia and Achaia</vt:lpstr>
      <vt:lpstr>You became an example to all the believers in Macedonia and Achaia</vt:lpstr>
      <vt:lpstr>In every place your faith toward God has gone forth</vt:lpstr>
      <vt:lpstr>In every place your faith toward God has gone forth</vt:lpstr>
      <vt:lpstr>In every place your faith toward God has gone forth</vt:lpstr>
      <vt:lpstr>In every place your faith toward God has gone forth</vt:lpstr>
      <vt:lpstr>In every place your faith toward God has gone forth</vt:lpstr>
      <vt:lpstr>In every place your faith toward God has gone forth</vt:lpstr>
      <vt:lpstr>What manner of acceptance we had with you</vt:lpstr>
      <vt:lpstr>You turned to God from idols</vt:lpstr>
      <vt:lpstr>You turned to God from idols</vt:lpstr>
      <vt:lpstr>You turned to God from idols</vt:lpstr>
      <vt:lpstr>You turned to God from idols to serve a living and true God</vt:lpstr>
      <vt:lpstr>You turned to God from idols to serve a living and true God</vt:lpstr>
      <vt:lpstr>To wait for His Son from heaven, whom He raised from the dead</vt:lpstr>
      <vt:lpstr>To wait for His Son from heaven, whom He raised from the dead</vt:lpstr>
      <vt:lpstr>To wait for His Son from heaven, whom He raised from the dead</vt:lpstr>
      <vt:lpstr>Jesus, who delivers us from the wrath to come</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Thessalonians 1, Photo Companion to the Bible</dc:title>
  <dc:subject>Photo Companion to the Bible</dc:subject>
  <dc:creator>BiblePlaces.com</dc:creator>
  <cp:lastModifiedBy>Todd Bolen</cp:lastModifiedBy>
  <cp:revision>30</cp:revision>
  <dcterms:created xsi:type="dcterms:W3CDTF">2020-03-21T22:26:12Z</dcterms:created>
  <dcterms:modified xsi:type="dcterms:W3CDTF">2021-04-27T05:15:08Z</dcterms:modified>
</cp:coreProperties>
</file>